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7"/>
  </p:notesMasterIdLst>
  <p:sldIdLst>
    <p:sldId id="1366" r:id="rId4"/>
    <p:sldId id="1369" r:id="rId5"/>
    <p:sldId id="1367" r:id="rId6"/>
    <p:sldId id="1371" r:id="rId7"/>
    <p:sldId id="1376" r:id="rId8"/>
    <p:sldId id="1373" r:id="rId9"/>
    <p:sldId id="1374" r:id="rId10"/>
    <p:sldId id="1375" r:id="rId11"/>
    <p:sldId id="1377" r:id="rId12"/>
    <p:sldId id="1378" r:id="rId13"/>
    <p:sldId id="1365" r:id="rId14"/>
    <p:sldId id="315" r:id="rId15"/>
    <p:sldId id="304" r:id="rId16"/>
    <p:sldId id="1372" r:id="rId17"/>
    <p:sldId id="1379" r:id="rId18"/>
    <p:sldId id="1380" r:id="rId19"/>
    <p:sldId id="1382" r:id="rId20"/>
    <p:sldId id="1381" r:id="rId21"/>
    <p:sldId id="1389" r:id="rId22"/>
    <p:sldId id="1390" r:id="rId23"/>
    <p:sldId id="1392" r:id="rId24"/>
    <p:sldId id="339" r:id="rId25"/>
    <p:sldId id="1394" r:id="rId26"/>
    <p:sldId id="1395" r:id="rId27"/>
    <p:sldId id="1396" r:id="rId28"/>
    <p:sldId id="1398" r:id="rId29"/>
    <p:sldId id="1399" r:id="rId30"/>
    <p:sldId id="1393" r:id="rId31"/>
    <p:sldId id="1397" r:id="rId32"/>
    <p:sldId id="287" r:id="rId33"/>
    <p:sldId id="324" r:id="rId34"/>
    <p:sldId id="1400"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CAEC"/>
    <a:srgbClr val="E8E8E8"/>
    <a:srgbClr val="538235"/>
    <a:srgbClr val="00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6514" autoAdjust="0"/>
  </p:normalViewPr>
  <p:slideViewPr>
    <p:cSldViewPr snapToGrid="0">
      <p:cViewPr varScale="1">
        <p:scale>
          <a:sx n="84" d="100"/>
          <a:sy n="84" d="100"/>
        </p:scale>
        <p:origin x="988"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3ADD9-A38B-4BE5-AC76-350827CA9FF8}"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65689-8240-45C5-BB1A-376E97A4566F}" type="slidenum">
              <a:rPr lang="en-US" smtClean="0"/>
              <a:t>‹#›</a:t>
            </a:fld>
            <a:endParaRPr lang="en-US"/>
          </a:p>
        </p:txBody>
      </p:sp>
    </p:spTree>
    <p:extLst>
      <p:ext uri="{BB962C8B-B14F-4D97-AF65-F5344CB8AC3E}">
        <p14:creationId xmlns:p14="http://schemas.microsoft.com/office/powerpoint/2010/main" val="2467333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a:t>
            </a:fld>
            <a:endParaRPr lang="en-US"/>
          </a:p>
        </p:txBody>
      </p:sp>
    </p:spTree>
    <p:extLst>
      <p:ext uri="{BB962C8B-B14F-4D97-AF65-F5344CB8AC3E}">
        <p14:creationId xmlns:p14="http://schemas.microsoft.com/office/powerpoint/2010/main" val="1475053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762 total; 620 inside; 142 outside </a:t>
            </a:r>
            <a:r>
              <a:rPr lang="en-US" dirty="0" err="1"/>
              <a:t>Liuwa</a:t>
            </a:r>
            <a:r>
              <a:rPr lang="en-US" dirty="0"/>
              <a:t> Plain National Park, Zambia</a:t>
            </a:r>
          </a:p>
          <a:p>
            <a:endParaRPr lang="en-US" dirty="0"/>
          </a:p>
        </p:txBody>
      </p:sp>
      <p:sp>
        <p:nvSpPr>
          <p:cNvPr id="4" name="Slide Number Placeholder 3"/>
          <p:cNvSpPr>
            <a:spLocks noGrp="1"/>
          </p:cNvSpPr>
          <p:nvPr>
            <p:ph type="sldNum" sz="quarter" idx="10"/>
          </p:nvPr>
        </p:nvSpPr>
        <p:spPr/>
        <p:txBody>
          <a:bodyPr/>
          <a:lstStyle/>
          <a:p>
            <a:fld id="{6B6C8CBB-CC44-4B4E-A7B7-32607C5F4755}"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14</a:t>
            </a:fld>
            <a:endParaRPr lang="en-US"/>
          </a:p>
        </p:txBody>
      </p:sp>
    </p:spTree>
    <p:extLst>
      <p:ext uri="{BB962C8B-B14F-4D97-AF65-F5344CB8AC3E}">
        <p14:creationId xmlns:p14="http://schemas.microsoft.com/office/powerpoint/2010/main" val="4201918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p:txBody>
      </p:sp>
      <p:sp>
        <p:nvSpPr>
          <p:cNvPr id="4" name="Slide Number Placeholder 3"/>
          <p:cNvSpPr>
            <a:spLocks noGrp="1"/>
          </p:cNvSpPr>
          <p:nvPr>
            <p:ph type="sldNum" sz="quarter" idx="5"/>
          </p:nvPr>
        </p:nvSpPr>
        <p:spPr/>
        <p:txBody>
          <a:bodyPr/>
          <a:lstStyle/>
          <a:p>
            <a:fld id="{42E65689-8240-45C5-BB1A-376E97A4566F}" type="slidenum">
              <a:rPr lang="en-US" smtClean="0"/>
              <a:t>15</a:t>
            </a:fld>
            <a:endParaRPr lang="en-US"/>
          </a:p>
        </p:txBody>
      </p:sp>
    </p:spTree>
    <p:extLst>
      <p:ext uri="{BB962C8B-B14F-4D97-AF65-F5344CB8AC3E}">
        <p14:creationId xmlns:p14="http://schemas.microsoft.com/office/powerpoint/2010/main" val="2979797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A6: Vegetation, terrain, distance, size, activity, lighting, observer</a:t>
                </a:r>
              </a:p>
              <a:p>
                <a:r>
                  <a:rPr lang="en-US" dirty="0"/>
                  <a:t>A7: We underestimate D and </a:t>
                </a:r>
                <a14:m>
                  <m:oMath xmlns:m="http://schemas.openxmlformats.org/officeDocument/2006/math">
                    <m:acc>
                      <m:accPr>
                        <m:chr m:val="̂"/>
                        <m:ctrlPr>
                          <a:rPr lang="en-US" sz="1200" b="1" i="1" smtClean="0">
                            <a:solidFill>
                              <a:prstClr val="black"/>
                            </a:solidFill>
                            <a:latin typeface="Cambria Math" panose="02040503050406030204" pitchFamily="18" charset="0"/>
                            <a:ea typeface="+mn-lt"/>
                            <a:cs typeface="Calibri" panose="020F0502020204030204"/>
                          </a:rPr>
                        </m:ctrlPr>
                      </m:accPr>
                      <m:e>
                        <m:r>
                          <a:rPr lang="en-US" sz="1200" b="1" i="1">
                            <a:solidFill>
                              <a:prstClr val="black"/>
                            </a:solidFill>
                            <a:latin typeface="Cambria Math" panose="02040503050406030204" pitchFamily="18" charset="0"/>
                            <a:ea typeface="+mn-lt"/>
                            <a:cs typeface="Calibri" panose="020F0502020204030204"/>
                          </a:rPr>
                          <m:t>𝑵</m:t>
                        </m:r>
                      </m:e>
                    </m:acc>
                    <m:r>
                      <a:rPr lang="en-US" sz="1200" b="1" i="0" smtClean="0">
                        <a:solidFill>
                          <a:prstClr val="black"/>
                        </a:solidFill>
                        <a:latin typeface="Cambria Math" panose="02040503050406030204" pitchFamily="18" charset="0"/>
                        <a:ea typeface="+mn-lt"/>
                        <a:cs typeface="Calibri" panose="020F0502020204030204"/>
                      </a:rPr>
                      <m:t>.</m:t>
                    </m:r>
                  </m:oMath>
                </a14:m>
                <a:r>
                  <a:rPr lang="en-US" dirty="0"/>
                  <a:t> IMPORTANT:</a:t>
                </a:r>
                <a:r>
                  <a:rPr lang="en-US" baseline="0" dirty="0"/>
                  <a:t> B/c of the factors we discussed, we may undercount more in certain areas or on certain days.</a:t>
                </a:r>
                <a:endParaRPr lang="en-US" dirty="0"/>
              </a:p>
            </p:txBody>
          </p:sp>
        </mc:Choice>
        <mc:Fallback xmlns="">
          <p:sp>
            <p:nvSpPr>
              <p:cNvPr id="3" name="Notes Placeholder 2"/>
              <p:cNvSpPr>
                <a:spLocks noGrp="1"/>
              </p:cNvSpPr>
              <p:nvPr>
                <p:ph type="body" idx="1"/>
              </p:nvPr>
            </p:nvSpPr>
            <p:spPr/>
            <p:txBody>
              <a:bodyPr/>
              <a:lstStyle/>
              <a:p>
                <a:r>
                  <a:rPr lang="en-US" dirty="0"/>
                  <a:t>A6: Vegetation, terrain, distance, size, activity, lighting, observer</a:t>
                </a:r>
              </a:p>
              <a:p>
                <a:r>
                  <a:rPr lang="en-US" dirty="0"/>
                  <a:t>A7: We underestimate D and </a:t>
                </a:r>
                <a:r>
                  <a:rPr lang="en-US" sz="1200" b="1" i="0">
                    <a:solidFill>
                      <a:prstClr val="black"/>
                    </a:solidFill>
                    <a:latin typeface="Cambria Math" panose="02040503050406030204" pitchFamily="18" charset="0"/>
                    <a:ea typeface="+mn-lt"/>
                    <a:cs typeface="Calibri" panose="020F0502020204030204"/>
                  </a:rPr>
                  <a:t>𝑵 ̂.</a:t>
                </a:r>
                <a:r>
                  <a:rPr lang="en-US" dirty="0"/>
                  <a:t> IMPORTANT:</a:t>
                </a:r>
                <a:r>
                  <a:rPr lang="en-US" baseline="0" dirty="0"/>
                  <a:t> B/c of the factors we discussed, we may undercount more in certain areas or on certain days.</a:t>
                </a:r>
                <a:endParaRPr lang="en-US" dirty="0"/>
              </a:p>
            </p:txBody>
          </p:sp>
        </mc:Fallback>
      </mc:AlternateContent>
      <p:sp>
        <p:nvSpPr>
          <p:cNvPr id="4" name="Slide Number Placeholder 3"/>
          <p:cNvSpPr>
            <a:spLocks noGrp="1"/>
          </p:cNvSpPr>
          <p:nvPr>
            <p:ph type="sldNum" sz="quarter" idx="5"/>
          </p:nvPr>
        </p:nvSpPr>
        <p:spPr/>
        <p:txBody>
          <a:bodyPr/>
          <a:lstStyle/>
          <a:p>
            <a:fld id="{42E65689-8240-45C5-BB1A-376E97A4566F}" type="slidenum">
              <a:rPr lang="en-US" smtClean="0"/>
              <a:t>16</a:t>
            </a:fld>
            <a:endParaRPr lang="en-US"/>
          </a:p>
        </p:txBody>
      </p:sp>
    </p:spTree>
    <p:extLst>
      <p:ext uri="{BB962C8B-B14F-4D97-AF65-F5344CB8AC3E}">
        <p14:creationId xmlns:p14="http://schemas.microsoft.com/office/powerpoint/2010/main" val="108666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a:t>
            </a:r>
            <a:r>
              <a:rPr lang="en-US" baseline="0" dirty="0"/>
              <a:t> are a range of assumptions associated with Distance Sampling and it makes sense to start there in talking about how to design a proper study.</a:t>
            </a:r>
            <a:endParaRPr lang="en-US" dirty="0"/>
          </a:p>
          <a:p>
            <a:endParaRPr lang="en-US" dirty="0"/>
          </a:p>
          <a:p>
            <a:r>
              <a:rPr lang="en-US" dirty="0"/>
              <a:t>g)</a:t>
            </a:r>
            <a:r>
              <a:rPr lang="en-US" baseline="0" dirty="0"/>
              <a:t> Refers to avoiding things like placing transects on trails, along streams or rivers, ridgelines etc.</a:t>
            </a:r>
            <a:endParaRPr lang="en-US" dirty="0"/>
          </a:p>
          <a:p>
            <a:endParaRPr lang="en-US" dirty="0"/>
          </a:p>
          <a:p>
            <a:r>
              <a:rPr lang="en-US" dirty="0"/>
              <a:t>Let’s talk about the 4</a:t>
            </a:r>
            <a:r>
              <a:rPr lang="en-US" baseline="0" dirty="0"/>
              <a:t> primary and most important assumptions in more detail</a:t>
            </a:r>
          </a:p>
          <a:p>
            <a:endParaRPr lang="en-US" baseline="0" dirty="0"/>
          </a:p>
          <a:p>
            <a:endParaRPr lang="en-US" dirty="0"/>
          </a:p>
          <a:p>
            <a:r>
              <a:rPr lang="en-US" dirty="0"/>
              <a:t>See Buckland et al 2001 pp 29-37 for more detailed</a:t>
            </a:r>
            <a:r>
              <a:rPr lang="en-US" baseline="0" dirty="0"/>
              <a:t> look at assumptions. Thomas et al 2010 discuss only f, a, and g.</a:t>
            </a:r>
          </a:p>
          <a:p>
            <a:endParaRPr lang="en-US" baseline="0" dirty="0"/>
          </a:p>
          <a:p>
            <a:r>
              <a:rPr lang="en-US" baseline="0" dirty="0"/>
              <a:t>See </a:t>
            </a:r>
            <a:r>
              <a:rPr lang="en-US" baseline="0" dirty="0" err="1"/>
              <a:t>Rovero</a:t>
            </a:r>
            <a:r>
              <a:rPr lang="en-US" baseline="0" dirty="0"/>
              <a:t> et al 2006 for inter-observer variation study</a:t>
            </a:r>
            <a:endParaRPr lang="en-US" dirty="0"/>
          </a:p>
        </p:txBody>
      </p:sp>
      <p:sp>
        <p:nvSpPr>
          <p:cNvPr id="4" name="Slide Number Placeholder 3"/>
          <p:cNvSpPr>
            <a:spLocks noGrp="1"/>
          </p:cNvSpPr>
          <p:nvPr>
            <p:ph type="sldNum" sz="quarter" idx="10"/>
          </p:nvPr>
        </p:nvSpPr>
        <p:spPr/>
        <p:txBody>
          <a:bodyPr/>
          <a:lstStyle/>
          <a:p>
            <a:fld id="{B991F5CD-33F6-4919-87F6-C665EA84CF8B}" type="slidenum">
              <a:rPr lang="en-US" smtClean="0"/>
              <a:pPr/>
              <a:t>30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32</a:t>
            </a:fld>
            <a:endParaRPr lang="en-US"/>
          </a:p>
        </p:txBody>
      </p:sp>
    </p:spTree>
    <p:extLst>
      <p:ext uri="{BB962C8B-B14F-4D97-AF65-F5344CB8AC3E}">
        <p14:creationId xmlns:p14="http://schemas.microsoft.com/office/powerpoint/2010/main" val="6485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a:t>Ask them why you might get these and see if they can figure it out.</a:t>
            </a:r>
          </a:p>
          <a:p>
            <a:endParaRPr lang="en-US" b="1" baseline="0" dirty="0"/>
          </a:p>
          <a:p>
            <a:r>
              <a:rPr lang="en-US" b="1" baseline="0" dirty="0"/>
              <a:t>We will cover design in more detail on Monday, for now I want you to get familiar with looking for issues in histograms</a:t>
            </a:r>
          </a:p>
          <a:p>
            <a:endParaRPr lang="en-US" baseline="0" dirty="0"/>
          </a:p>
          <a:p>
            <a:r>
              <a:rPr lang="en-US" baseline="0" dirty="0"/>
              <a:t>Spike at zero – animals attracted to observer, too much effort spent focusing on area in front of you.</a:t>
            </a:r>
          </a:p>
          <a:p>
            <a:endParaRPr lang="en-US" baseline="0" dirty="0"/>
          </a:p>
          <a:p>
            <a:r>
              <a:rPr lang="en-US" baseline="0" dirty="0"/>
              <a:t>Too few detections at zero – boat survey data can look like this when difficult to see the line. OR animal movement away from line/observer (HUNTED populations)</a:t>
            </a:r>
          </a:p>
          <a:p>
            <a:endParaRPr lang="en-US" baseline="0" dirty="0"/>
          </a:p>
          <a:p>
            <a:r>
              <a:rPr lang="en-US" baseline="0" dirty="0"/>
              <a:t>Rounding – more training or better equipment to avoid this. Judicious choice of </a:t>
            </a:r>
            <a:r>
              <a:rPr lang="en-US" baseline="0" dirty="0" err="1"/>
              <a:t>cutpoints</a:t>
            </a:r>
            <a:r>
              <a:rPr lang="en-US" baseline="0" dirty="0"/>
              <a:t> can help in curve fitting.</a:t>
            </a:r>
          </a:p>
          <a:p>
            <a:endParaRPr lang="en-US" baseline="0" dirty="0"/>
          </a:p>
          <a:p>
            <a:r>
              <a:rPr lang="en-US" baseline="0" dirty="0" err="1"/>
              <a:t>Overdispersion</a:t>
            </a:r>
            <a:r>
              <a:rPr lang="en-US" baseline="0" dirty="0"/>
              <a:t> – animals occur in clusters but recorded as individuals, to avoid problems finding group center, or finding everyone in group. Remarkably robust to this violation of independence assumption, but model selection and variance estimation is compromised.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991F5CD-33F6-4919-87F6-C665EA84CF8B}"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animals are there? (64)</a:t>
            </a:r>
          </a:p>
          <a:p>
            <a:r>
              <a:rPr lang="en-US" dirty="0"/>
              <a:t>Assumptions? (We see every animal, no double-counting)</a:t>
            </a:r>
          </a:p>
        </p:txBody>
      </p:sp>
      <p:sp>
        <p:nvSpPr>
          <p:cNvPr id="4" name="Slide Number Placeholder 3"/>
          <p:cNvSpPr>
            <a:spLocks noGrp="1"/>
          </p:cNvSpPr>
          <p:nvPr>
            <p:ph type="sldNum" sz="quarter" idx="5"/>
          </p:nvPr>
        </p:nvSpPr>
        <p:spPr/>
        <p:txBody>
          <a:bodyPr/>
          <a:lstStyle/>
          <a:p>
            <a:fld id="{42E65689-8240-45C5-BB1A-376E97A4566F}" type="slidenum">
              <a:rPr lang="en-US" smtClean="0"/>
              <a:t>3</a:t>
            </a:fld>
            <a:endParaRPr lang="en-US"/>
          </a:p>
        </p:txBody>
      </p:sp>
    </p:spTree>
    <p:extLst>
      <p:ext uri="{BB962C8B-B14F-4D97-AF65-F5344CB8AC3E}">
        <p14:creationId xmlns:p14="http://schemas.microsoft.com/office/powerpoint/2010/main" val="116098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still want to know the total number of animals in our reserve.</a:t>
            </a:r>
          </a:p>
          <a:p>
            <a:r>
              <a:rPr lang="en-US" dirty="0"/>
              <a:t>Strip transects allow us to survey just part of the area</a:t>
            </a:r>
          </a:p>
        </p:txBody>
      </p:sp>
      <p:sp>
        <p:nvSpPr>
          <p:cNvPr id="4" name="Slide Number Placeholder 3"/>
          <p:cNvSpPr>
            <a:spLocks noGrp="1"/>
          </p:cNvSpPr>
          <p:nvPr>
            <p:ph type="sldNum" sz="quarter" idx="5"/>
          </p:nvPr>
        </p:nvSpPr>
        <p:spPr/>
        <p:txBody>
          <a:bodyPr/>
          <a:lstStyle/>
          <a:p>
            <a:fld id="{42E65689-8240-45C5-BB1A-376E97A4566F}" type="slidenum">
              <a:rPr lang="en-US" smtClean="0"/>
              <a:t>4</a:t>
            </a:fld>
            <a:endParaRPr lang="en-US"/>
          </a:p>
        </p:txBody>
      </p:sp>
    </p:spTree>
    <p:extLst>
      <p:ext uri="{BB962C8B-B14F-4D97-AF65-F5344CB8AC3E}">
        <p14:creationId xmlns:p14="http://schemas.microsoft.com/office/powerpoint/2010/main" val="343973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knows what I mean when I say “Density”?</a:t>
            </a:r>
          </a:p>
        </p:txBody>
      </p:sp>
      <p:sp>
        <p:nvSpPr>
          <p:cNvPr id="4" name="Slide Number Placeholder 3"/>
          <p:cNvSpPr>
            <a:spLocks noGrp="1"/>
          </p:cNvSpPr>
          <p:nvPr>
            <p:ph type="sldNum" sz="quarter" idx="5"/>
          </p:nvPr>
        </p:nvSpPr>
        <p:spPr/>
        <p:txBody>
          <a:bodyPr/>
          <a:lstStyle/>
          <a:p>
            <a:fld id="{42E65689-8240-45C5-BB1A-376E97A4566F}" type="slidenum">
              <a:rPr lang="en-US" smtClean="0"/>
              <a:t>5</a:t>
            </a:fld>
            <a:endParaRPr lang="en-US"/>
          </a:p>
        </p:txBody>
      </p:sp>
    </p:spTree>
    <p:extLst>
      <p:ext uri="{BB962C8B-B14F-4D97-AF65-F5344CB8AC3E}">
        <p14:creationId xmlns:p14="http://schemas.microsoft.com/office/powerpoint/2010/main" val="202139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knows what I mean when I say “Density”?</a:t>
            </a:r>
          </a:p>
          <a:p>
            <a:r>
              <a:rPr lang="en-US" dirty="0"/>
              <a:t>Assumptions? 13 + 13 </a:t>
            </a:r>
          </a:p>
        </p:txBody>
      </p:sp>
      <p:sp>
        <p:nvSpPr>
          <p:cNvPr id="4" name="Slide Number Placeholder 3"/>
          <p:cNvSpPr>
            <a:spLocks noGrp="1"/>
          </p:cNvSpPr>
          <p:nvPr>
            <p:ph type="sldNum" sz="quarter" idx="5"/>
          </p:nvPr>
        </p:nvSpPr>
        <p:spPr/>
        <p:txBody>
          <a:bodyPr/>
          <a:lstStyle/>
          <a:p>
            <a:fld id="{42E65689-8240-45C5-BB1A-376E97A4566F}" type="slidenum">
              <a:rPr lang="en-US" smtClean="0"/>
              <a:t>6</a:t>
            </a:fld>
            <a:endParaRPr lang="en-US"/>
          </a:p>
        </p:txBody>
      </p:sp>
    </p:spTree>
    <p:extLst>
      <p:ext uri="{BB962C8B-B14F-4D97-AF65-F5344CB8AC3E}">
        <p14:creationId xmlns:p14="http://schemas.microsoft.com/office/powerpoint/2010/main" val="43546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you to actually count the orange dots to answer this question</a:t>
            </a:r>
          </a:p>
          <a:p>
            <a:r>
              <a:rPr lang="en-US" dirty="0"/>
              <a:t>A2: 1.3 animals/km^2</a:t>
            </a:r>
          </a:p>
        </p:txBody>
      </p:sp>
      <p:sp>
        <p:nvSpPr>
          <p:cNvPr id="4" name="Slide Number Placeholder 3"/>
          <p:cNvSpPr>
            <a:spLocks noGrp="1"/>
          </p:cNvSpPr>
          <p:nvPr>
            <p:ph type="sldNum" sz="quarter" idx="5"/>
          </p:nvPr>
        </p:nvSpPr>
        <p:spPr/>
        <p:txBody>
          <a:bodyPr/>
          <a:lstStyle/>
          <a:p>
            <a:fld id="{42E65689-8240-45C5-BB1A-376E97A4566F}" type="slidenum">
              <a:rPr lang="en-US" smtClean="0"/>
              <a:t>7</a:t>
            </a:fld>
            <a:endParaRPr lang="en-US"/>
          </a:p>
        </p:txBody>
      </p:sp>
    </p:spTree>
    <p:extLst>
      <p:ext uri="{BB962C8B-B14F-4D97-AF65-F5344CB8AC3E}">
        <p14:creationId xmlns:p14="http://schemas.microsoft.com/office/powerpoint/2010/main" val="278673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1.3 x 80 = 104 animals</a:t>
            </a:r>
          </a:p>
        </p:txBody>
      </p:sp>
      <p:sp>
        <p:nvSpPr>
          <p:cNvPr id="4" name="Slide Number Placeholder 3"/>
          <p:cNvSpPr>
            <a:spLocks noGrp="1"/>
          </p:cNvSpPr>
          <p:nvPr>
            <p:ph type="sldNum" sz="quarter" idx="5"/>
          </p:nvPr>
        </p:nvSpPr>
        <p:spPr/>
        <p:txBody>
          <a:bodyPr/>
          <a:lstStyle/>
          <a:p>
            <a:fld id="{42E65689-8240-45C5-BB1A-376E97A4566F}" type="slidenum">
              <a:rPr lang="en-US" smtClean="0"/>
              <a:t>8</a:t>
            </a:fld>
            <a:endParaRPr lang="en-US"/>
          </a:p>
        </p:txBody>
      </p:sp>
    </p:spTree>
    <p:extLst>
      <p:ext uri="{BB962C8B-B14F-4D97-AF65-F5344CB8AC3E}">
        <p14:creationId xmlns:p14="http://schemas.microsoft.com/office/powerpoint/2010/main" val="47932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A4:</a:t>
            </a:r>
          </a:p>
          <a:p>
            <a:r>
              <a:rPr lang="en-US" dirty="0"/>
              <a:t>All animals within the strip are counted (we don’t miss any, or systematically count “in” animals as “out” (or vice versa))</a:t>
            </a:r>
          </a:p>
          <a:p>
            <a:r>
              <a:rPr lang="en-US" dirty="0"/>
              <a:t>No double-counting</a:t>
            </a:r>
          </a:p>
          <a:p>
            <a:r>
              <a:rPr lang="en-US" dirty="0"/>
              <a:t>* To accurately estimate N, our transects must be a “representative sample” of the full area</a:t>
            </a:r>
          </a:p>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9</a:t>
            </a:fld>
            <a:endParaRPr lang="en-US"/>
          </a:p>
        </p:txBody>
      </p:sp>
    </p:spTree>
    <p:extLst>
      <p:ext uri="{BB962C8B-B14F-4D97-AF65-F5344CB8AC3E}">
        <p14:creationId xmlns:p14="http://schemas.microsoft.com/office/powerpoint/2010/main" val="4202909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A5: </a:t>
            </a:r>
          </a:p>
          <a:p>
            <a:r>
              <a:rPr lang="en-US" dirty="0"/>
              <a:t>more transects (maybe even more smaller transects)</a:t>
            </a:r>
          </a:p>
          <a:p>
            <a:r>
              <a:rPr lang="en-US" dirty="0"/>
              <a:t>systematic/random placement (e.g., here we are sampling areas with more woody vegetation)</a:t>
            </a:r>
          </a:p>
          <a:p>
            <a:r>
              <a:rPr lang="en-US" dirty="0"/>
              <a:t>Stratify by habitat types (e.g., some in open plains, some in shrub)</a:t>
            </a:r>
          </a:p>
          <a:p>
            <a:endParaRPr lang="en-US" dirty="0"/>
          </a:p>
        </p:txBody>
      </p:sp>
      <p:sp>
        <p:nvSpPr>
          <p:cNvPr id="4" name="Slide Number Placeholder 3"/>
          <p:cNvSpPr>
            <a:spLocks noGrp="1"/>
          </p:cNvSpPr>
          <p:nvPr>
            <p:ph type="sldNum" sz="quarter" idx="5"/>
          </p:nvPr>
        </p:nvSpPr>
        <p:spPr/>
        <p:txBody>
          <a:bodyPr/>
          <a:lstStyle/>
          <a:p>
            <a:fld id="{42E65689-8240-45C5-BB1A-376E97A4566F}" type="slidenum">
              <a:rPr lang="en-US" smtClean="0"/>
              <a:t>10</a:t>
            </a:fld>
            <a:endParaRPr lang="en-US"/>
          </a:p>
        </p:txBody>
      </p:sp>
    </p:spTree>
    <p:extLst>
      <p:ext uri="{BB962C8B-B14F-4D97-AF65-F5344CB8AC3E}">
        <p14:creationId xmlns:p14="http://schemas.microsoft.com/office/powerpoint/2010/main" val="3051339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BB5D-8633-B235-A72B-5C34E0674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F7D767-0D0E-F013-3D8C-C52D5146F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2E28E-8C61-5C80-63E4-7ECBDB436228}"/>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8F317237-7408-4A16-74D2-AC73925B3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3E44-2A58-CD46-B4E6-634D9CAC7F7D}"/>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7669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0D7B-0DA6-202F-D1C8-4CB926FEEC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4C709F-2E1C-E81F-AA16-D155253A8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F9CF8-47D7-0AA5-4538-9F9D78A14736}"/>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438D59DA-F958-F568-FCB1-322CFA6D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FF0AE-D9EC-A7CC-AC0B-4629241635C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10371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EBBD73-A073-5BBF-3B88-EA4C11049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FF7137-AADD-1E27-D58D-A04380008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0D9C-43D1-0857-1C36-04756151891E}"/>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D85BF4B7-2862-C39E-1379-1AE77F97E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36B26-27E8-9F79-2BE8-EB3CDDCF5B9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375665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DA6B-8100-65D7-96FB-E83A80B4B7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22D434-A3B4-6907-0E74-5280AD261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802705-1F9E-F90B-835F-C3904C6C5647}"/>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5" name="Footer Placeholder 4">
            <a:extLst>
              <a:ext uri="{FF2B5EF4-FFF2-40B4-BE49-F238E27FC236}">
                <a16:creationId xmlns:a16="http://schemas.microsoft.com/office/drawing/2014/main" id="{C9971DAD-E3C4-0A71-0B8C-A15AB32517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8586EE-B13A-2C36-4B5A-22088CD7C88B}"/>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90629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A389-B57D-8ED1-B60E-EE5992A9F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D3D35-E586-B3DD-17C2-FD3FC2581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88665-BE47-70AF-9E1C-83BAB605388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5" name="Footer Placeholder 4">
            <a:extLst>
              <a:ext uri="{FF2B5EF4-FFF2-40B4-BE49-F238E27FC236}">
                <a16:creationId xmlns:a16="http://schemas.microsoft.com/office/drawing/2014/main" id="{009E40FD-6745-0060-1A60-2121930170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31B0DE-265F-9E79-41EF-453F674C0EB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77908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08B1-94CE-940D-F090-897C41545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B42A77-480B-C139-0489-42350C7118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1E64C-4A42-EBAD-4DF8-E8189868C82C}"/>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5" name="Footer Placeholder 4">
            <a:extLst>
              <a:ext uri="{FF2B5EF4-FFF2-40B4-BE49-F238E27FC236}">
                <a16:creationId xmlns:a16="http://schemas.microsoft.com/office/drawing/2014/main" id="{4FB9F794-C990-DAF6-D3B4-DB77B992F2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C91EFB-6B9B-644B-B324-56C9D5A2A9F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01832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5653-6BAA-2A22-209B-4D42AAF7B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92564-D1D4-2406-EC47-DF6EA21E65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0505AF-DDC5-6441-1B0D-FA856CDDE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9899-26C6-9B66-C1E8-6BEABE69E4C4}"/>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6" name="Footer Placeholder 5">
            <a:extLst>
              <a:ext uri="{FF2B5EF4-FFF2-40B4-BE49-F238E27FC236}">
                <a16:creationId xmlns:a16="http://schemas.microsoft.com/office/drawing/2014/main" id="{653287D0-5380-5D8B-96EB-896779B2D9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378AF39-D9C4-B6AF-EA55-B2D3D359793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422389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7F0C-C2C0-718C-46F0-6692B841CE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F6AEF-0F4E-483C-823B-F8AB8B13A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2BA1A7-0139-FA31-C85A-C08F92A3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9F063B-0C07-4741-D9D8-23ACFD4DD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1A239-EB1B-9BBE-D446-6B32DD0C48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4692E-C3C8-E3C4-1887-6DF88FC3A4B1}"/>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8" name="Footer Placeholder 7">
            <a:extLst>
              <a:ext uri="{FF2B5EF4-FFF2-40B4-BE49-F238E27FC236}">
                <a16:creationId xmlns:a16="http://schemas.microsoft.com/office/drawing/2014/main" id="{8FF2DF99-A96F-2ECF-594B-FF6EE13C9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1086292-4DEA-3196-8736-BB7ACD5D1ED7}"/>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301296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8282-8568-A661-B3FB-F6D3E30C6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9488B1-22A8-CC95-5819-D5B65DB89CA3}"/>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4" name="Footer Placeholder 3">
            <a:extLst>
              <a:ext uri="{FF2B5EF4-FFF2-40B4-BE49-F238E27FC236}">
                <a16:creationId xmlns:a16="http://schemas.microsoft.com/office/drawing/2014/main" id="{81D7FF7B-2A4B-5ADE-5A12-FB306A839A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CE3B061-81A4-264F-5AD1-F823B3120A1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98071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AAD64-B307-9735-6581-81761A353F8F}"/>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3" name="Footer Placeholder 2">
            <a:extLst>
              <a:ext uri="{FF2B5EF4-FFF2-40B4-BE49-F238E27FC236}">
                <a16:creationId xmlns:a16="http://schemas.microsoft.com/office/drawing/2014/main" id="{E5E24A79-9602-1C30-1992-36101CA24F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67C959A-9ACA-FAF1-67B7-7760E42C58F8}"/>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64054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926B-4369-CBA2-9A3E-759198914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A7AA4-A17B-FDED-62BE-EA121EFEB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E5E29-4509-2E0E-5BE7-E9B9BBE90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DCC3-A940-E8C9-E694-AABA8E7974C5}"/>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6" name="Footer Placeholder 5">
            <a:extLst>
              <a:ext uri="{FF2B5EF4-FFF2-40B4-BE49-F238E27FC236}">
                <a16:creationId xmlns:a16="http://schemas.microsoft.com/office/drawing/2014/main" id="{3919BBC6-A256-BD5C-0383-0579D385F45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EF115E-9095-1EBB-A387-7A85178A8F36}"/>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12446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9D40-5657-CC9C-6A90-5BBD6C4D7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E1203-E98E-E3F7-FD4B-84C2AD19C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F6EAA-832C-0B49-2FEA-E88F92714B4F}"/>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820C825B-FDE4-3C56-E8BF-EF1DB2096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CF56D-FB19-F6AE-8C24-D9BEC8965035}"/>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777732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B90F-7CA3-FFF1-4209-668BD7360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6F27E-F640-B296-A998-6203E4119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A7082-70F3-8C41-97C2-54F0F8CB5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2FED7-24F4-E2BB-E318-976BA3349B58}"/>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6" name="Footer Placeholder 5">
            <a:extLst>
              <a:ext uri="{FF2B5EF4-FFF2-40B4-BE49-F238E27FC236}">
                <a16:creationId xmlns:a16="http://schemas.microsoft.com/office/drawing/2014/main" id="{D77E48E5-5C12-C9E2-26FD-3E2941F4A44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E11748-19C0-B09C-B190-494A566029F9}"/>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1735496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408E-0048-5CE5-B29F-1D108ED077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EDAB26-3C18-9969-D346-0DEAF598F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A7CA0-3CAF-65EB-497D-1AD809EF4ECA}"/>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5" name="Footer Placeholder 4">
            <a:extLst>
              <a:ext uri="{FF2B5EF4-FFF2-40B4-BE49-F238E27FC236}">
                <a16:creationId xmlns:a16="http://schemas.microsoft.com/office/drawing/2014/main" id="{68BAEB50-AA54-E0B4-20B1-099FFCD0E1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4DCA85D-DFD5-82BD-9BC8-B26C70E4249F}"/>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8723032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7C838-384B-4EB9-CA30-42A1B23E01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26BBB-B169-FAE3-5C2A-A5A20244B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730D7-86EB-AA71-0C48-24381101FEBB}"/>
              </a:ext>
            </a:extLst>
          </p:cNvPr>
          <p:cNvSpPr>
            <a:spLocks noGrp="1"/>
          </p:cNvSpPr>
          <p:nvPr>
            <p:ph type="dt" sz="half" idx="10"/>
          </p:nvPr>
        </p:nvSpPr>
        <p:spPr>
          <a:xfrm>
            <a:off x="838200" y="6356350"/>
            <a:ext cx="2743200" cy="365125"/>
          </a:xfrm>
          <a:prstGeom prst="rect">
            <a:avLst/>
          </a:prstGeom>
        </p:spPr>
        <p:txBody>
          <a:bodyPr/>
          <a:lstStyle/>
          <a:p>
            <a:fld id="{9C09B839-4597-4A24-8E17-71B237D9282C}" type="datetimeFigureOut">
              <a:rPr lang="en-US" smtClean="0"/>
              <a:t>9/20/2024</a:t>
            </a:fld>
            <a:endParaRPr lang="en-US"/>
          </a:p>
        </p:txBody>
      </p:sp>
      <p:sp>
        <p:nvSpPr>
          <p:cNvPr id="5" name="Footer Placeholder 4">
            <a:extLst>
              <a:ext uri="{FF2B5EF4-FFF2-40B4-BE49-F238E27FC236}">
                <a16:creationId xmlns:a16="http://schemas.microsoft.com/office/drawing/2014/main" id="{1C6B97AD-80DE-24CB-D4D3-BEE4E8284B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6A553C-E318-E863-F7E7-B738448809FC}"/>
              </a:ext>
            </a:extLst>
          </p:cNvPr>
          <p:cNvSpPr>
            <a:spLocks noGrp="1"/>
          </p:cNvSpPr>
          <p:nvPr>
            <p:ph type="sldNum" sz="quarter" idx="12"/>
          </p:nvPr>
        </p:nvSpPr>
        <p:spPr>
          <a:xfrm>
            <a:off x="8610600" y="6356350"/>
            <a:ext cx="2743200" cy="365125"/>
          </a:xfrm>
          <a:prstGeom prst="rect">
            <a:avLst/>
          </a:prstGeom>
        </p:spPr>
        <p:txBody>
          <a:bodyPr/>
          <a:lstStyle/>
          <a:p>
            <a:fld id="{FBAD83BE-6F49-4E89-A5DB-AF6EE7CFFC43}" type="slidenum">
              <a:rPr lang="en-US" smtClean="0"/>
              <a:t>‹#›</a:t>
            </a:fld>
            <a:endParaRPr lang="en-US"/>
          </a:p>
        </p:txBody>
      </p:sp>
    </p:spTree>
    <p:extLst>
      <p:ext uri="{BB962C8B-B14F-4D97-AF65-F5344CB8AC3E}">
        <p14:creationId xmlns:p14="http://schemas.microsoft.com/office/powerpoint/2010/main" val="250488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27871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Rectangle 8"/>
          <p:cNvSpPr/>
          <p:nvPr/>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13" y="6307590"/>
            <a:ext cx="2608351" cy="490806"/>
          </a:xfrm>
          <a:prstGeom prst="rect">
            <a:avLst/>
          </a:prstGeom>
        </p:spPr>
      </p:pic>
      <p:sp>
        <p:nvSpPr>
          <p:cNvPr id="10" name="Rectangle 9"/>
          <p:cNvSpPr/>
          <p:nvPr/>
        </p:nvSpPr>
        <p:spPr>
          <a:xfrm rot="10800000">
            <a:off x="0" y="0"/>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39456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9" name="Rectangle 8"/>
          <p:cNvSpPr/>
          <p:nvPr/>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 name="Rectangle 10"/>
          <p:cNvSpPr/>
          <p:nvPr/>
        </p:nvSpPr>
        <p:spPr>
          <a:xfrm>
            <a:off x="2" y="190723"/>
            <a:ext cx="11653975" cy="590836"/>
          </a:xfrm>
          <a:prstGeom prst="rect">
            <a:avLst/>
          </a:prstGeom>
          <a:gradFill>
            <a:gsLst>
              <a:gs pos="0">
                <a:schemeClr val="accent3">
                  <a:shade val="50000"/>
                  <a:alpha val="30000"/>
                  <a:satMod val="13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2" descr="http://logo.si.edu/wp-content/uploads/2014/08/si-bwrev-basicpg1.png"/>
          <p:cNvPicPr>
            <a:picLocks noChangeAspect="1" noChangeArrowheads="1"/>
          </p:cNvPicPr>
          <p:nvPr/>
        </p:nvPicPr>
        <p:blipFill rotWithShape="1">
          <a:blip r:embed="rId2">
            <a:extLst>
              <a:ext uri="{28A0092B-C50C-407E-A947-70E740481C1C}">
                <a14:useLocalDpi xmlns:a14="http://schemas.microsoft.com/office/drawing/2010/main" val="0"/>
              </a:ext>
            </a:extLst>
          </a:blip>
          <a:srcRect t="3282" r="49173" b="-1"/>
          <a:stretch/>
        </p:blipFill>
        <p:spPr bwMode="auto">
          <a:xfrm>
            <a:off x="6935347" y="258341"/>
            <a:ext cx="4718628" cy="4606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3157" y="-95604"/>
            <a:ext cx="3511731" cy="707886"/>
          </a:xfrm>
          <a:prstGeom prst="rect">
            <a:avLst/>
          </a:prstGeom>
          <a:noFill/>
        </p:spPr>
        <p:txBody>
          <a:bodyPr wrap="none" rtlCol="0">
            <a:spAutoFit/>
          </a:bodyPr>
          <a:lstStyle/>
          <a:p>
            <a:r>
              <a:rPr lang="en-US" sz="4000" b="1" dirty="0">
                <a:solidFill>
                  <a:schemeClr val="bg1"/>
                </a:solidFill>
                <a:effectLst>
                  <a:outerShdw blurRad="38100" dist="38100" dir="2700000" algn="tl">
                    <a:srgbClr val="000000">
                      <a:alpha val="43137"/>
                    </a:srgbClr>
                  </a:outerShdw>
                </a:effectLst>
              </a:rPr>
              <a:t>MOVEMENT OF</a:t>
            </a:r>
          </a:p>
        </p:txBody>
      </p:sp>
      <p:sp>
        <p:nvSpPr>
          <p:cNvPr id="14" name="TextBox 13"/>
          <p:cNvSpPr txBox="1"/>
          <p:nvPr/>
        </p:nvSpPr>
        <p:spPr>
          <a:xfrm>
            <a:off x="160101" y="886351"/>
            <a:ext cx="4950009" cy="338554"/>
          </a:xfrm>
          <a:prstGeom prst="rect">
            <a:avLst/>
          </a:prstGeom>
          <a:noFill/>
        </p:spPr>
        <p:txBody>
          <a:bodyPr wrap="none" rtlCol="0">
            <a:spAutoFit/>
          </a:bodyPr>
          <a:lstStyle/>
          <a:p>
            <a:r>
              <a:rPr lang="en-US" sz="1600" i="1" dirty="0">
                <a:solidFill>
                  <a:schemeClr val="bg1"/>
                </a:solidFill>
                <a:effectLst>
                  <a:outerShdw blurRad="38100" dist="38100" dir="2700000" algn="tl">
                    <a:srgbClr val="000000">
                      <a:alpha val="43137"/>
                    </a:srgbClr>
                  </a:outerShdw>
                </a:effectLst>
              </a:rPr>
              <a:t>Any species, anywhere in the world, for its entire life cycle</a:t>
            </a:r>
          </a:p>
        </p:txBody>
      </p:sp>
      <p:sp>
        <p:nvSpPr>
          <p:cNvPr id="15" name="TextBox 14"/>
          <p:cNvSpPr txBox="1"/>
          <p:nvPr/>
        </p:nvSpPr>
        <p:spPr>
          <a:xfrm>
            <a:off x="147784" y="375269"/>
            <a:ext cx="3352200" cy="707886"/>
          </a:xfrm>
          <a:prstGeom prst="rect">
            <a:avLst/>
          </a:prstGeom>
          <a:noFill/>
        </p:spPr>
        <p:txBody>
          <a:bodyPr wrap="none" rtlCol="0">
            <a:spAutoFit/>
          </a:bodyPr>
          <a:lstStyle/>
          <a:p>
            <a:r>
              <a:rPr lang="en-US" sz="4000" b="1" dirty="0">
                <a:solidFill>
                  <a:schemeClr val="bg1"/>
                </a:solidFill>
                <a:effectLst>
                  <a:outerShdw blurRad="38100" dist="38100" dir="2700000" algn="tl">
                    <a:srgbClr val="000000">
                      <a:alpha val="43137"/>
                    </a:srgbClr>
                  </a:outerShdw>
                </a:effectLst>
              </a:rPr>
              <a:t>LIFE INITIATIVE</a:t>
            </a: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693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865133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873387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8" name="Footer Placeholder 7"/>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9" name="Slide Number Placeholder 8"/>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540478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4" name="Footer Placeholder 3"/>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5" name="Slide Number Placeholder 4"/>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351235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91CB-8B5F-C874-43D6-F768C29957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B19BA-08EE-B888-0556-598191F11C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1EE56-27D6-44B4-1BAD-79DE244B96F5}"/>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63E7D913-F301-F2E8-AF5D-2C44E7226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BB129-B368-7225-2C28-6D1142AD3D67}"/>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30903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3" name="Footer Placeholder 2"/>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4" name="Slide Number Placeholder 3"/>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991353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1"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3062271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1"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6" name="Footer Placeholder 5"/>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7" name="Slide Number Placeholder 6"/>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4137165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143802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5"/>
            <a:ext cx="2743200" cy="365125"/>
          </a:xfrm>
          <a:prstGeom prst="rect">
            <a:avLst/>
          </a:prstGeom>
        </p:spPr>
        <p:txBody>
          <a:bodyPr/>
          <a:lstStyle/>
          <a:p>
            <a:endParaRPr lang="en-US">
              <a:solidFill>
                <a:srgbClr val="000000"/>
              </a:solidFill>
              <a:latin typeface="Arial" charset="0"/>
            </a:endParaRPr>
          </a:p>
        </p:txBody>
      </p:sp>
      <p:sp>
        <p:nvSpPr>
          <p:cNvPr id="5" name="Footer Placeholder 4"/>
          <p:cNvSpPr>
            <a:spLocks noGrp="1"/>
          </p:cNvSpPr>
          <p:nvPr>
            <p:ph type="ftr" sz="quarter" idx="11"/>
          </p:nvPr>
        </p:nvSpPr>
        <p:spPr>
          <a:xfrm>
            <a:off x="4038600" y="6356355"/>
            <a:ext cx="4114800" cy="365125"/>
          </a:xfrm>
          <a:prstGeom prst="rect">
            <a:avLst/>
          </a:prstGeom>
        </p:spPr>
        <p:txBody>
          <a:bodyPr/>
          <a:lstStyle/>
          <a:p>
            <a:endParaRPr lang="en-US">
              <a:solidFill>
                <a:srgbClr val="000000"/>
              </a:solidFill>
              <a:latin typeface="Arial" charset="0"/>
            </a:endParaRPr>
          </a:p>
        </p:txBody>
      </p:sp>
      <p:sp>
        <p:nvSpPr>
          <p:cNvPr id="6" name="Slide Number Placeholder 5"/>
          <p:cNvSpPr>
            <a:spLocks noGrp="1"/>
          </p:cNvSpPr>
          <p:nvPr>
            <p:ph type="sldNum" sz="quarter" idx="12"/>
          </p:nvPr>
        </p:nvSpPr>
        <p:spPr/>
        <p:txBody>
          <a:bodyPr/>
          <a:lstStyle/>
          <a:p>
            <a:fld id="{88015A00-59D9-4446-9E05-808EDC412753}" type="slidenum">
              <a:rPr lang="en-US" smtClean="0">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040798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6638209"/>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211" y="6307590"/>
            <a:ext cx="2608351" cy="490806"/>
          </a:xfrm>
          <a:prstGeom prst="rect">
            <a:avLst/>
          </a:prstGeom>
        </p:spPr>
      </p:pic>
      <p:sp>
        <p:nvSpPr>
          <p:cNvPr id="10" name="Rectangle 9"/>
          <p:cNvSpPr/>
          <p:nvPr userDrawn="1"/>
        </p:nvSpPr>
        <p:spPr>
          <a:xfrm rot="10800000">
            <a:off x="0" y="0"/>
            <a:ext cx="12192000" cy="219790"/>
          </a:xfrm>
          <a:prstGeom prst="rect">
            <a:avLst/>
          </a:prstGeom>
          <a:gradFill>
            <a:gsLst>
              <a:gs pos="0">
                <a:schemeClr val="accent1">
                  <a:lumMod val="50000"/>
                </a:schemeClr>
              </a:gs>
              <a:gs pos="99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spTree>
    <p:extLst>
      <p:ext uri="{BB962C8B-B14F-4D97-AF65-F5344CB8AC3E}">
        <p14:creationId xmlns:p14="http://schemas.microsoft.com/office/powerpoint/2010/main" val="305089192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B274-DBCF-04B6-98FD-A5326804A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F53A-8EAA-C596-D476-3FF420D19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B47D8-395C-EA8C-1ECC-BB6699362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E13EC-3AA1-B0BE-F108-1D9BD81A24FD}"/>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6" name="Footer Placeholder 5">
            <a:extLst>
              <a:ext uri="{FF2B5EF4-FFF2-40B4-BE49-F238E27FC236}">
                <a16:creationId xmlns:a16="http://schemas.microsoft.com/office/drawing/2014/main" id="{E073BBA9-A502-F5CE-59C1-2EBE09FC0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B6F4C-83B5-9006-D91A-8AC55AF806DB}"/>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299236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55CE-14E0-EEA5-496F-4CAF6B253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FD45C-F3B5-85C7-F786-70F38CEB4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D3131-CFE7-00EC-1CA6-37A9D81F9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C84189-BF65-3515-4A7A-DD941691A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B92D9-4E4F-25E3-7F24-97082E2DEC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D9B8-E739-570A-2BD0-6C4F1268103A}"/>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8" name="Footer Placeholder 7">
            <a:extLst>
              <a:ext uri="{FF2B5EF4-FFF2-40B4-BE49-F238E27FC236}">
                <a16:creationId xmlns:a16="http://schemas.microsoft.com/office/drawing/2014/main" id="{028A2115-FA5B-08CB-1DFC-C0B9E3267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43EF5-AA14-2101-BD7B-F0C493557C22}"/>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25869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1DD-2F96-E07B-0C2C-FF4418188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DA824-863A-BFD8-F290-02C28F0EDDE6}"/>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4" name="Footer Placeholder 3">
            <a:extLst>
              <a:ext uri="{FF2B5EF4-FFF2-40B4-BE49-F238E27FC236}">
                <a16:creationId xmlns:a16="http://schemas.microsoft.com/office/drawing/2014/main" id="{A6CBE686-7E8D-530F-E735-F8A3BCBF6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D4D7F0-15A9-C721-B71E-CE88CA6E259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385180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3593A-2DC7-E9CE-F156-ACC7C5920D1D}"/>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3" name="Footer Placeholder 2">
            <a:extLst>
              <a:ext uri="{FF2B5EF4-FFF2-40B4-BE49-F238E27FC236}">
                <a16:creationId xmlns:a16="http://schemas.microsoft.com/office/drawing/2014/main" id="{1F7A5F77-1085-85C2-D66E-F5DE974427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86A4-E32B-EFE9-FC1D-7C4086E55C11}"/>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84257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441B-135A-B2AA-970A-97A61A76F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D160A2-07A3-41E8-A811-52E365EEDC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161BA-922A-51CB-E559-00336E1FD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3F6AA-7008-043E-B582-C9214ED4059D}"/>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6" name="Footer Placeholder 5">
            <a:extLst>
              <a:ext uri="{FF2B5EF4-FFF2-40B4-BE49-F238E27FC236}">
                <a16:creationId xmlns:a16="http://schemas.microsoft.com/office/drawing/2014/main" id="{BB5DA603-EB35-6B6E-4E5F-6C1C36B10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0BF47-4296-E556-2A8B-FF4A7B7A9358}"/>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108327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6C3-CE40-939F-09BF-564486A9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69BFD2-D37A-ACE1-B146-F5F3D187F2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AA53D-32F9-B325-3680-8B215D6A7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5BA39-2989-0C58-D6DE-0EFDC0F26FA2}"/>
              </a:ext>
            </a:extLst>
          </p:cNvPr>
          <p:cNvSpPr>
            <a:spLocks noGrp="1"/>
          </p:cNvSpPr>
          <p:nvPr>
            <p:ph type="dt" sz="half" idx="10"/>
          </p:nvPr>
        </p:nvSpPr>
        <p:spPr/>
        <p:txBody>
          <a:bodyPr/>
          <a:lstStyle/>
          <a:p>
            <a:fld id="{0F40EE0F-3D5D-4E7E-9C3F-44BCD00311B7}" type="datetimeFigureOut">
              <a:rPr lang="en-US" smtClean="0"/>
              <a:t>9/20/2024</a:t>
            </a:fld>
            <a:endParaRPr lang="en-US"/>
          </a:p>
        </p:txBody>
      </p:sp>
      <p:sp>
        <p:nvSpPr>
          <p:cNvPr id="6" name="Footer Placeholder 5">
            <a:extLst>
              <a:ext uri="{FF2B5EF4-FFF2-40B4-BE49-F238E27FC236}">
                <a16:creationId xmlns:a16="http://schemas.microsoft.com/office/drawing/2014/main" id="{83052B1E-FA77-1C96-300F-F1E608BF9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66B57-C00E-4441-8C08-328F34089820}"/>
              </a:ext>
            </a:extLst>
          </p:cNvPr>
          <p:cNvSpPr>
            <a:spLocks noGrp="1"/>
          </p:cNvSpPr>
          <p:nvPr>
            <p:ph type="sldNum" sz="quarter" idx="12"/>
          </p:nvPr>
        </p:nvSpPr>
        <p:spPr/>
        <p:txBody>
          <a:bodyPr/>
          <a:lstStyle/>
          <a:p>
            <a:fld id="{447290D4-81FB-4B59-AA54-2B9C36D9663D}" type="slidenum">
              <a:rPr lang="en-US" smtClean="0"/>
              <a:t>‹#›</a:t>
            </a:fld>
            <a:endParaRPr lang="en-US"/>
          </a:p>
        </p:txBody>
      </p:sp>
    </p:spTree>
    <p:extLst>
      <p:ext uri="{BB962C8B-B14F-4D97-AF65-F5344CB8AC3E}">
        <p14:creationId xmlns:p14="http://schemas.microsoft.com/office/powerpoint/2010/main" val="67193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A58C8-6B07-ACDF-450A-72D3BFD7C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3242C-ABE4-720B-22C9-C472A8975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E56B8-4B63-1295-6E22-6F874EFE7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40EE0F-3D5D-4E7E-9C3F-44BCD00311B7}" type="datetimeFigureOut">
              <a:rPr lang="en-US" smtClean="0"/>
              <a:t>9/20/2024</a:t>
            </a:fld>
            <a:endParaRPr lang="en-US"/>
          </a:p>
        </p:txBody>
      </p:sp>
      <p:sp>
        <p:nvSpPr>
          <p:cNvPr id="5" name="Footer Placeholder 4">
            <a:extLst>
              <a:ext uri="{FF2B5EF4-FFF2-40B4-BE49-F238E27FC236}">
                <a16:creationId xmlns:a16="http://schemas.microsoft.com/office/drawing/2014/main" id="{ACAA473C-AC5E-5D6C-B2B0-119DA0675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E0EFF2-1ECD-7F1C-C4C8-F94A1097C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7290D4-81FB-4B59-AA54-2B9C36D9663D}" type="slidenum">
              <a:rPr lang="en-US" smtClean="0"/>
              <a:t>‹#›</a:t>
            </a:fld>
            <a:endParaRPr lang="en-US"/>
          </a:p>
        </p:txBody>
      </p:sp>
    </p:spTree>
    <p:extLst>
      <p:ext uri="{BB962C8B-B14F-4D97-AF65-F5344CB8AC3E}">
        <p14:creationId xmlns:p14="http://schemas.microsoft.com/office/powerpoint/2010/main" val="65878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0CE1A-49E8-AC58-13B3-C7941A3D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6854-27D0-3C9A-F95D-5458C1105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BC4829B8-FFBD-BDA8-2200-EC858B139093}"/>
              </a:ext>
            </a:extLst>
          </p:cNvPr>
          <p:cNvGrpSpPr/>
          <p:nvPr userDrawn="1"/>
        </p:nvGrpSpPr>
        <p:grpSpPr>
          <a:xfrm>
            <a:off x="0" y="6451786"/>
            <a:ext cx="12192000" cy="415448"/>
            <a:chOff x="0" y="6451786"/>
            <a:chExt cx="12192000" cy="415448"/>
          </a:xfrm>
        </p:grpSpPr>
        <p:pic>
          <p:nvPicPr>
            <p:cNvPr id="8" name="Picture 7">
              <a:extLst>
                <a:ext uri="{FF2B5EF4-FFF2-40B4-BE49-F238E27FC236}">
                  <a16:creationId xmlns:a16="http://schemas.microsoft.com/office/drawing/2014/main" id="{8D23631F-B8C8-53C3-4F4F-3FB9410203EA}"/>
                </a:ext>
              </a:extLst>
            </p:cNvPr>
            <p:cNvPicPr>
              <a:picLocks noChangeAspect="1"/>
            </p:cNvPicPr>
            <p:nvPr/>
          </p:nvPicPr>
          <p:blipFill rotWithShape="1">
            <a:blip r:embed="rId13"/>
            <a:srcRect l="36136"/>
            <a:stretch/>
          </p:blipFill>
          <p:spPr>
            <a:xfrm>
              <a:off x="0" y="6451786"/>
              <a:ext cx="4669632" cy="406214"/>
            </a:xfrm>
            <a:prstGeom prst="rect">
              <a:avLst/>
            </a:prstGeom>
          </p:spPr>
        </p:pic>
        <p:sp>
          <p:nvSpPr>
            <p:cNvPr id="9" name="Rectangle 8">
              <a:extLst>
                <a:ext uri="{FF2B5EF4-FFF2-40B4-BE49-F238E27FC236}">
                  <a16:creationId xmlns:a16="http://schemas.microsoft.com/office/drawing/2014/main" id="{4E73D8EE-1C7B-C2BA-0080-7E0DDF48D92E}"/>
                </a:ext>
              </a:extLst>
            </p:cNvPr>
            <p:cNvSpPr/>
            <p:nvPr/>
          </p:nvSpPr>
          <p:spPr>
            <a:xfrm>
              <a:off x="4274545" y="6451786"/>
              <a:ext cx="7917455" cy="415448"/>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286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007EF64-534C-440C-BE0F-0989700A401A}" type="slidenum">
              <a:rPr lang="en-US" smtClean="0"/>
              <a:pPr>
                <a:defRPr/>
              </a:pPr>
              <a:t>‹#›</a:t>
            </a:fld>
            <a:endParaRPr lang="en-US"/>
          </a:p>
        </p:txBody>
      </p:sp>
    </p:spTree>
    <p:extLst>
      <p:ext uri="{BB962C8B-B14F-4D97-AF65-F5344CB8AC3E}">
        <p14:creationId xmlns:p14="http://schemas.microsoft.com/office/powerpoint/2010/main" val="6222112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4.jpe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18.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horses drinking water&#10;&#10;Description automatically generated with medium confidence">
            <a:extLst>
              <a:ext uri="{FF2B5EF4-FFF2-40B4-BE49-F238E27FC236}">
                <a16:creationId xmlns:a16="http://schemas.microsoft.com/office/drawing/2014/main" id="{C04457F2-0535-FAFE-3B70-F77A5F6ADC2B}"/>
              </a:ext>
            </a:extLst>
          </p:cNvPr>
          <p:cNvPicPr>
            <a:picLocks noChangeAspect="1"/>
          </p:cNvPicPr>
          <p:nvPr/>
        </p:nvPicPr>
        <p:blipFill rotWithShape="1">
          <a:blip r:embed="rId3">
            <a:extLst>
              <a:ext uri="{28A0092B-C50C-407E-A947-70E740481C1C}">
                <a14:useLocalDpi xmlns:a14="http://schemas.microsoft.com/office/drawing/2010/main" val="0"/>
              </a:ext>
            </a:extLst>
          </a:blip>
          <a:srcRect l="5615" r="267" b="-1"/>
          <a:stretch/>
        </p:blipFill>
        <p:spPr>
          <a:xfrm>
            <a:off x="2522358" y="10"/>
            <a:ext cx="9669642" cy="6857990"/>
          </a:xfrm>
          <a:prstGeom prst="rect">
            <a:avLst/>
          </a:prstGeom>
        </p:spPr>
      </p:pic>
      <p:sp>
        <p:nvSpPr>
          <p:cNvPr id="30" name="Rectangle 2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F7E6A2B-3214-6A12-22E0-FAEAC61A9DAF}"/>
              </a:ext>
            </a:extLst>
          </p:cNvPr>
          <p:cNvSpPr txBox="1"/>
          <p:nvPr/>
        </p:nvSpPr>
        <p:spPr>
          <a:xfrm>
            <a:off x="569786" y="1145246"/>
            <a:ext cx="9264433"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Introduction to Distance Sampling for Wildlife Population Monitoring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15" name="TextBox 14">
            <a:extLst>
              <a:ext uri="{FF2B5EF4-FFF2-40B4-BE49-F238E27FC236}">
                <a16:creationId xmlns:a16="http://schemas.microsoft.com/office/drawing/2014/main" id="{1446179F-6800-6C97-F1AE-EA8D8CE25F15}"/>
              </a:ext>
            </a:extLst>
          </p:cNvPr>
          <p:cNvSpPr txBox="1"/>
          <p:nvPr/>
        </p:nvSpPr>
        <p:spPr>
          <a:xfrm>
            <a:off x="569786" y="2799199"/>
            <a:ext cx="2567178" cy="369332"/>
          </a:xfrm>
          <a:prstGeom prst="rect">
            <a:avLst/>
          </a:prstGeom>
          <a:noFill/>
        </p:spPr>
        <p:txBody>
          <a:bodyPr wrap="none" rtlCol="0">
            <a:spAutoFit/>
          </a:bodyPr>
          <a:lstStyle/>
          <a:p>
            <a:r>
              <a:rPr lang="en-US" dirty="0"/>
              <a:t>16 – 20 September 2024</a:t>
            </a:r>
          </a:p>
        </p:txBody>
      </p:sp>
      <p:sp>
        <p:nvSpPr>
          <p:cNvPr id="16" name="Text Box 4">
            <a:extLst>
              <a:ext uri="{FF2B5EF4-FFF2-40B4-BE49-F238E27FC236}">
                <a16:creationId xmlns:a16="http://schemas.microsoft.com/office/drawing/2014/main" id="{9515CF51-3D30-33A3-4848-44217E3F5457}"/>
              </a:ext>
            </a:extLst>
          </p:cNvPr>
          <p:cNvSpPr txBox="1">
            <a:spLocks noChangeArrowheads="1"/>
          </p:cNvSpPr>
          <p:nvPr/>
        </p:nvSpPr>
        <p:spPr bwMode="auto">
          <a:xfrm>
            <a:off x="569786" y="2237223"/>
            <a:ext cx="4158070" cy="646331"/>
          </a:xfrm>
          <a:prstGeom prst="rect">
            <a:avLst/>
          </a:prstGeom>
          <a:noFill/>
          <a:ln w="9525">
            <a:noFill/>
            <a:miter lim="800000"/>
            <a:headEnd/>
            <a:tailEnd/>
          </a:ln>
        </p:spPr>
        <p:txBody>
          <a:bodyPr wrap="square">
            <a:spAutoFit/>
          </a:bodyPr>
          <a:lstStyle/>
          <a:p>
            <a:pPr>
              <a:buSzPct val="80000"/>
              <a:tabLst>
                <a:tab pos="228600" algn="l"/>
              </a:tabLst>
              <a:defRPr/>
            </a:pPr>
            <a:r>
              <a:rPr lang="en-US" dirty="0">
                <a:solidFill>
                  <a:srgbClr val="000000"/>
                </a:solidFill>
              </a:rPr>
              <a:t>Wildlife Tourism College</a:t>
            </a:r>
          </a:p>
          <a:p>
            <a:pPr>
              <a:buSzPct val="80000"/>
              <a:tabLst>
                <a:tab pos="228600" algn="l"/>
              </a:tabLst>
              <a:defRPr/>
            </a:pPr>
            <a:r>
              <a:rPr lang="en-US" dirty="0" err="1">
                <a:solidFill>
                  <a:srgbClr val="000000"/>
                </a:solidFill>
              </a:rPr>
              <a:t>Pardamat</a:t>
            </a:r>
            <a:r>
              <a:rPr lang="en-US" dirty="0">
                <a:solidFill>
                  <a:srgbClr val="000000"/>
                </a:solidFill>
              </a:rPr>
              <a:t> Conservation Area</a:t>
            </a:r>
          </a:p>
        </p:txBody>
      </p:sp>
      <p:pic>
        <p:nvPicPr>
          <p:cNvPr id="18" name="Picture 17">
            <a:extLst>
              <a:ext uri="{FF2B5EF4-FFF2-40B4-BE49-F238E27FC236}">
                <a16:creationId xmlns:a16="http://schemas.microsoft.com/office/drawing/2014/main" id="{F8A06879-646B-37AA-859E-D24AD7FFB40C}"/>
              </a:ext>
            </a:extLst>
          </p:cNvPr>
          <p:cNvPicPr>
            <a:picLocks noChangeAspect="1"/>
          </p:cNvPicPr>
          <p:nvPr/>
        </p:nvPicPr>
        <p:blipFill rotWithShape="1">
          <a:blip r:embed="rId4"/>
          <a:srcRect l="36136"/>
          <a:stretch/>
        </p:blipFill>
        <p:spPr>
          <a:xfrm>
            <a:off x="-1" y="0"/>
            <a:ext cx="7774113" cy="676275"/>
          </a:xfrm>
          <a:prstGeom prst="rect">
            <a:avLst/>
          </a:prstGeom>
        </p:spPr>
      </p:pic>
      <p:sp>
        <p:nvSpPr>
          <p:cNvPr id="20" name="Rectangle 19">
            <a:extLst>
              <a:ext uri="{FF2B5EF4-FFF2-40B4-BE49-F238E27FC236}">
                <a16:creationId xmlns:a16="http://schemas.microsoft.com/office/drawing/2014/main" id="{FA324E56-8D64-F530-AB60-9BA7764E6335}"/>
              </a:ext>
            </a:extLst>
          </p:cNvPr>
          <p:cNvSpPr/>
          <p:nvPr/>
        </p:nvSpPr>
        <p:spPr>
          <a:xfrm>
            <a:off x="5781174" y="0"/>
            <a:ext cx="6410826" cy="676275"/>
          </a:xfrm>
          <a:prstGeom prst="rect">
            <a:avLst/>
          </a:prstGeom>
          <a:solidFill>
            <a:srgbClr val="0025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logo of an elephant&#10;&#10;Description automatically generated">
            <a:extLst>
              <a:ext uri="{FF2B5EF4-FFF2-40B4-BE49-F238E27FC236}">
                <a16:creationId xmlns:a16="http://schemas.microsoft.com/office/drawing/2014/main" id="{68154C4F-3F48-6F52-16BF-33A5A1528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99" y="4708936"/>
            <a:ext cx="1178298" cy="1178298"/>
          </a:xfrm>
          <a:prstGeom prst="rect">
            <a:avLst/>
          </a:prstGeom>
        </p:spPr>
      </p:pic>
      <p:pic>
        <p:nvPicPr>
          <p:cNvPr id="22" name="Picture 21" descr="A logo of an elephant&#10;&#10;Description automatically generated">
            <a:extLst>
              <a:ext uri="{FF2B5EF4-FFF2-40B4-BE49-F238E27FC236}">
                <a16:creationId xmlns:a16="http://schemas.microsoft.com/office/drawing/2014/main" id="{76591EE7-03F9-5654-1DB2-407F937C3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31" y="3590980"/>
            <a:ext cx="981903" cy="981903"/>
          </a:xfrm>
          <a:prstGeom prst="rect">
            <a:avLst/>
          </a:prstGeom>
        </p:spPr>
      </p:pic>
      <p:pic>
        <p:nvPicPr>
          <p:cNvPr id="24" name="Picture 23" descr="A logo with text on it&#10;&#10;Description automatically generated">
            <a:extLst>
              <a:ext uri="{FF2B5EF4-FFF2-40B4-BE49-F238E27FC236}">
                <a16:creationId xmlns:a16="http://schemas.microsoft.com/office/drawing/2014/main" id="{A5DFA85D-17A6-9CAC-513C-798EE22A7337}"/>
              </a:ext>
            </a:extLst>
          </p:cNvPr>
          <p:cNvPicPr>
            <a:picLocks noChangeAspect="1"/>
          </p:cNvPicPr>
          <p:nvPr/>
        </p:nvPicPr>
        <p:blipFill rotWithShape="1">
          <a:blip r:embed="rId7">
            <a:extLst>
              <a:ext uri="{28A0092B-C50C-407E-A947-70E740481C1C}">
                <a14:useLocalDpi xmlns:a14="http://schemas.microsoft.com/office/drawing/2010/main" val="0"/>
              </a:ext>
            </a:extLst>
          </a:blip>
          <a:srcRect t="27246" b="25322"/>
          <a:stretch/>
        </p:blipFill>
        <p:spPr>
          <a:xfrm>
            <a:off x="1853375" y="3786401"/>
            <a:ext cx="1524118" cy="722917"/>
          </a:xfrm>
          <a:prstGeom prst="rect">
            <a:avLst/>
          </a:prstGeom>
        </p:spPr>
      </p:pic>
      <p:pic>
        <p:nvPicPr>
          <p:cNvPr id="25" name="Picture 24" descr="A logo with text on it&#10;&#10;Description automatically generated">
            <a:extLst>
              <a:ext uri="{FF2B5EF4-FFF2-40B4-BE49-F238E27FC236}">
                <a16:creationId xmlns:a16="http://schemas.microsoft.com/office/drawing/2014/main" id="{BD8F0A32-0F75-40FF-31A8-8CD883EB73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533" y="6023287"/>
            <a:ext cx="1336206" cy="667458"/>
          </a:xfrm>
          <a:prstGeom prst="rect">
            <a:avLst/>
          </a:prstGeom>
        </p:spPr>
      </p:pic>
      <p:pic>
        <p:nvPicPr>
          <p:cNvPr id="26" name="Picture 25" descr="A black and red logo&#10;&#10;Description automatically generated">
            <a:extLst>
              <a:ext uri="{FF2B5EF4-FFF2-40B4-BE49-F238E27FC236}">
                <a16:creationId xmlns:a16="http://schemas.microsoft.com/office/drawing/2014/main" id="{FFBFDAA6-5E59-5EC0-BE27-2B5AABE88E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016" y="5943599"/>
            <a:ext cx="1178994" cy="819598"/>
          </a:xfrm>
          <a:prstGeom prst="rect">
            <a:avLst/>
          </a:prstGeom>
        </p:spPr>
      </p:pic>
      <p:pic>
        <p:nvPicPr>
          <p:cNvPr id="27" name="Picture 2" descr="Mara Naboisho Conservancy Logo">
            <a:extLst>
              <a:ext uri="{FF2B5EF4-FFF2-40B4-BE49-F238E27FC236}">
                <a16:creationId xmlns:a16="http://schemas.microsoft.com/office/drawing/2014/main" id="{CEEDCE64-3E42-DF22-E0EA-15AABDD6D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8366" y="4786967"/>
            <a:ext cx="1319490" cy="8796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logo for a bird company&#10;&#10;Description automatically generated">
            <a:extLst>
              <a:ext uri="{FF2B5EF4-FFF2-40B4-BE49-F238E27FC236}">
                <a16:creationId xmlns:a16="http://schemas.microsoft.com/office/drawing/2014/main" id="{D47B2803-6D9A-0B9D-242C-1B7EF23F2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7139" y="4713731"/>
            <a:ext cx="875523" cy="952896"/>
          </a:xfrm>
          <a:prstGeom prst="rect">
            <a:avLst/>
          </a:prstGeom>
        </p:spPr>
      </p:pic>
      <p:pic>
        <p:nvPicPr>
          <p:cNvPr id="31" name="Graphic 30">
            <a:extLst>
              <a:ext uri="{FF2B5EF4-FFF2-40B4-BE49-F238E27FC236}">
                <a16:creationId xmlns:a16="http://schemas.microsoft.com/office/drawing/2014/main" id="{463BFB2D-0122-2B8B-27B0-7DFE8F38FC7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89944" y="5763811"/>
            <a:ext cx="2597901" cy="758896"/>
          </a:xfrm>
          <a:prstGeom prst="rect">
            <a:avLst/>
          </a:prstGeom>
        </p:spPr>
      </p:pic>
      <p:sp>
        <p:nvSpPr>
          <p:cNvPr id="33" name="TextBox 32">
            <a:extLst>
              <a:ext uri="{FF2B5EF4-FFF2-40B4-BE49-F238E27FC236}">
                <a16:creationId xmlns:a16="http://schemas.microsoft.com/office/drawing/2014/main" id="{DFEB5EFC-5BD2-264B-7E44-AD1498A3F0B5}"/>
              </a:ext>
            </a:extLst>
          </p:cNvPr>
          <p:cNvSpPr txBox="1"/>
          <p:nvPr/>
        </p:nvSpPr>
        <p:spPr>
          <a:xfrm>
            <a:off x="9138672" y="6428211"/>
            <a:ext cx="2776717" cy="307777"/>
          </a:xfrm>
          <a:prstGeom prst="rect">
            <a:avLst/>
          </a:prstGeom>
          <a:noFill/>
        </p:spPr>
        <p:txBody>
          <a:bodyPr wrap="square">
            <a:spAutoFit/>
          </a:bodyPr>
          <a:lstStyle/>
          <a:p>
            <a:pPr algn="r"/>
            <a:r>
              <a:rPr lang="en-US" sz="1400" b="0" i="0" dirty="0">
                <a:solidFill>
                  <a:schemeClr val="tx1">
                    <a:lumMod val="85000"/>
                    <a:lumOff val="15000"/>
                  </a:schemeClr>
                </a:solidFill>
                <a:effectLst/>
                <a:latin typeface="Aptos" panose="020B0004020202020204" pitchFamily="34" charset="0"/>
              </a:rPr>
              <a:t>Award: 80NSSC23K1537</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403833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BA3C5F-A143-0248-5428-4DF57686FBA0}"/>
                  </a:ext>
                </a:extLst>
              </p:cNvPr>
              <p:cNvSpPr txBox="1"/>
              <p:nvPr/>
            </p:nvSpPr>
            <p:spPr>
              <a:xfrm>
                <a:off x="495935" y="2934748"/>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𝟏</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𝟑</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𝟖𝟎</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𝟏𝟎𝟒</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 name="TextBox 7">
                <a:extLst>
                  <a:ext uri="{FF2B5EF4-FFF2-40B4-BE49-F238E27FC236}">
                    <a16:creationId xmlns:a16="http://schemas.microsoft.com/office/drawing/2014/main" id="{C1BA3C5F-A143-0248-5428-4DF57686FBA0}"/>
                  </a:ext>
                </a:extLst>
              </p:cNvPr>
              <p:cNvSpPr txBox="1">
                <a:spLocks noRot="1" noChangeAspect="1" noMove="1" noResize="1" noEditPoints="1" noAdjustHandles="1" noChangeArrowheads="1" noChangeShapeType="1" noTextEdit="1"/>
              </p:cNvSpPr>
              <p:nvPr/>
            </p:nvSpPr>
            <p:spPr>
              <a:xfrm>
                <a:off x="495935" y="2934748"/>
                <a:ext cx="3478361" cy="385362"/>
              </a:xfrm>
              <a:prstGeom prst="rect">
                <a:avLst/>
              </a:prstGeom>
              <a:blipFill>
                <a:blip r:embed="rId7"/>
                <a:stretch>
                  <a:fillRect l="-525" t="-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C45807-95EA-CB78-2917-920363269541}"/>
                  </a:ext>
                </a:extLst>
              </p:cNvPr>
              <p:cNvSpPr txBox="1"/>
              <p:nvPr/>
            </p:nvSpPr>
            <p:spPr>
              <a:xfrm>
                <a:off x="505436" y="3486171"/>
                <a:ext cx="1169148"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𝑵</m:t>
                      </m:r>
                      <m:r>
                        <a:rPr lang="en-US" sz="2000" b="1" i="1" smtClean="0">
                          <a:solidFill>
                            <a:prstClr val="black"/>
                          </a:solidFill>
                          <a:latin typeface="Cambria Math" panose="02040503050406030204" pitchFamily="18" charset="0"/>
                          <a:ea typeface="+mn-lt"/>
                          <a:cs typeface="Calibri" panose="020F0502020204030204"/>
                        </a:rPr>
                        <m:t>=</m:t>
                      </m:r>
                      <m:r>
                        <a:rPr lang="en-US" sz="2000" b="1" i="1" smtClean="0">
                          <a:solidFill>
                            <a:prstClr val="black"/>
                          </a:solidFill>
                          <a:latin typeface="Cambria Math" panose="02040503050406030204" pitchFamily="18" charset="0"/>
                          <a:ea typeface="+mn-lt"/>
                          <a:cs typeface="Calibri" panose="020F0502020204030204"/>
                        </a:rPr>
                        <m:t>𝟔𝟒</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10" name="TextBox 9">
                <a:extLst>
                  <a:ext uri="{FF2B5EF4-FFF2-40B4-BE49-F238E27FC236}">
                    <a16:creationId xmlns:a16="http://schemas.microsoft.com/office/drawing/2014/main" id="{B2C45807-95EA-CB78-2917-920363269541}"/>
                  </a:ext>
                </a:extLst>
              </p:cNvPr>
              <p:cNvSpPr txBox="1">
                <a:spLocks noRot="1" noChangeAspect="1" noMove="1" noResize="1" noEditPoints="1" noAdjustHandles="1" noChangeArrowheads="1" noChangeShapeType="1" noTextEdit="1"/>
              </p:cNvSpPr>
              <p:nvPr/>
            </p:nvSpPr>
            <p:spPr>
              <a:xfrm>
                <a:off x="505436" y="3486171"/>
                <a:ext cx="1169148" cy="385362"/>
              </a:xfrm>
              <a:prstGeom prst="rect">
                <a:avLst/>
              </a:prstGeom>
              <a:blipFill>
                <a:blip r:embed="rId8"/>
                <a:stretch>
                  <a:fillRect l="-1563"/>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25ABC641-F9CA-9462-C21C-0BACD2B96409}"/>
              </a:ext>
            </a:extLst>
          </p:cNvPr>
          <p:cNvSpPr/>
          <p:nvPr/>
        </p:nvSpPr>
        <p:spPr>
          <a:xfrm>
            <a:off x="388372" y="3465535"/>
            <a:ext cx="1215792" cy="42663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76E76BA-A279-1FC5-1CEF-041BC4522BD9}"/>
              </a:ext>
            </a:extLst>
          </p:cNvPr>
          <p:cNvSpPr/>
          <p:nvPr/>
        </p:nvSpPr>
        <p:spPr>
          <a:xfrm>
            <a:off x="697649" y="3945994"/>
            <a:ext cx="2702984" cy="461665"/>
          </a:xfrm>
          <a:prstGeom prst="rect">
            <a:avLst/>
          </a:prstGeom>
          <a:noFill/>
        </p:spPr>
        <p:txBody>
          <a:bodyPr wrap="none" lIns="91440" tIns="45720" rIns="91440" bIns="45720">
            <a:spAutoFit/>
          </a:bodyPr>
          <a:lstStyle/>
          <a:p>
            <a:pPr algn="ctr"/>
            <a:r>
              <a:rPr lang="en-US" sz="2400" dirty="0">
                <a:ln w="0"/>
                <a:solidFill>
                  <a:srgbClr val="FF0000"/>
                </a:solidFill>
                <a:effectLst>
                  <a:outerShdw blurRad="38100" dist="19050" dir="2700000" algn="tl" rotWithShape="0">
                    <a:schemeClr val="dk1">
                      <a:alpha val="40000"/>
                    </a:schemeClr>
                  </a:outerShdw>
                </a:effectLst>
              </a:rPr>
              <a:t>True Abundance</a:t>
            </a:r>
            <a:endParaRPr lang="en-US" sz="2400" b="0" cap="none" spc="0" dirty="0">
              <a:ln w="0"/>
              <a:solidFill>
                <a:srgbClr val="FF0000"/>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6E0B16C8-2D0E-20E2-877D-FFBD200C73E1}"/>
              </a:ext>
            </a:extLst>
          </p:cNvPr>
          <p:cNvSpPr txBox="1"/>
          <p:nvPr/>
        </p:nvSpPr>
        <p:spPr>
          <a:xfrm>
            <a:off x="503363" y="4562202"/>
            <a:ext cx="315655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Q5: How could design our study so that observed density is more “representative”?</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9787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176754" y="-726348"/>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Title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3" name="Group 35">
            <a:extLst>
              <a:ext uri="{FF2B5EF4-FFF2-40B4-BE49-F238E27FC236}">
                <a16:creationId xmlns:a16="http://schemas.microsoft.com/office/drawing/2014/main" id="{45632BA4-1D3A-6573-39F3-C3B563311373}"/>
              </a:ext>
            </a:extLst>
          </p:cNvPr>
          <p:cNvGrpSpPr/>
          <p:nvPr/>
        </p:nvGrpSpPr>
        <p:grpSpPr>
          <a:xfrm>
            <a:off x="3577791" y="594159"/>
            <a:ext cx="5947410" cy="4411980"/>
            <a:chOff x="1546860" y="796290"/>
            <a:chExt cx="5947410" cy="4411980"/>
          </a:xfrm>
        </p:grpSpPr>
        <p:sp>
          <p:nvSpPr>
            <p:cNvPr id="4" name="Oval 3">
              <a:extLst>
                <a:ext uri="{FF2B5EF4-FFF2-40B4-BE49-F238E27FC236}">
                  <a16:creationId xmlns:a16="http://schemas.microsoft.com/office/drawing/2014/main" id="{A5801702-2A3F-6F26-3F68-D8675BB4A577}"/>
                </a:ext>
              </a:extLst>
            </p:cNvPr>
            <p:cNvSpPr/>
            <p:nvPr/>
          </p:nvSpPr>
          <p:spPr>
            <a:xfrm>
              <a:off x="2457450" y="252603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D18259-E603-8819-5EA9-D90B3EE6B076}"/>
                </a:ext>
              </a:extLst>
            </p:cNvPr>
            <p:cNvSpPr/>
            <p:nvPr/>
          </p:nvSpPr>
          <p:spPr>
            <a:xfrm>
              <a:off x="1546860" y="43014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EE79D2F-D98D-25C7-46C6-28C30626B05C}"/>
                </a:ext>
              </a:extLst>
            </p:cNvPr>
            <p:cNvSpPr/>
            <p:nvPr/>
          </p:nvSpPr>
          <p:spPr>
            <a:xfrm>
              <a:off x="4019550" y="22821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5B0383-FB8D-BF00-69EC-45D5155D451C}"/>
                </a:ext>
              </a:extLst>
            </p:cNvPr>
            <p:cNvSpPr/>
            <p:nvPr/>
          </p:nvSpPr>
          <p:spPr>
            <a:xfrm>
              <a:off x="1714500" y="3108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CCBAC40-EA52-19F7-B13A-00405D9731B3}"/>
                </a:ext>
              </a:extLst>
            </p:cNvPr>
            <p:cNvSpPr/>
            <p:nvPr/>
          </p:nvSpPr>
          <p:spPr>
            <a:xfrm>
              <a:off x="3844290" y="320421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3BA4E6D-2FBE-58E8-58FD-242A1FF7B055}"/>
                </a:ext>
              </a:extLst>
            </p:cNvPr>
            <p:cNvSpPr/>
            <p:nvPr/>
          </p:nvSpPr>
          <p:spPr>
            <a:xfrm>
              <a:off x="2487930" y="321945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717A66E-C086-F5AB-4E37-9A5FFB01B51D}"/>
                </a:ext>
              </a:extLst>
            </p:cNvPr>
            <p:cNvSpPr/>
            <p:nvPr/>
          </p:nvSpPr>
          <p:spPr>
            <a:xfrm>
              <a:off x="5520690" y="169164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407D43-4830-C999-FB45-6BAB4BD35E85}"/>
                </a:ext>
              </a:extLst>
            </p:cNvPr>
            <p:cNvSpPr/>
            <p:nvPr/>
          </p:nvSpPr>
          <p:spPr>
            <a:xfrm>
              <a:off x="4301490" y="30441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D03570C-F4D7-B73A-FFAD-F0F5113C1F17}"/>
                </a:ext>
              </a:extLst>
            </p:cNvPr>
            <p:cNvSpPr/>
            <p:nvPr/>
          </p:nvSpPr>
          <p:spPr>
            <a:xfrm>
              <a:off x="3234690" y="259461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B69E1AB-4BDC-C78A-B0C6-4718869C5D94}"/>
                </a:ext>
              </a:extLst>
            </p:cNvPr>
            <p:cNvSpPr/>
            <p:nvPr/>
          </p:nvSpPr>
          <p:spPr>
            <a:xfrm>
              <a:off x="4998720" y="122682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61E9DD-5073-5172-8186-43418C914B30}"/>
                </a:ext>
              </a:extLst>
            </p:cNvPr>
            <p:cNvSpPr/>
            <p:nvPr/>
          </p:nvSpPr>
          <p:spPr>
            <a:xfrm>
              <a:off x="3916680" y="79629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503E3C-3555-BC21-A7CE-AD80D6916125}"/>
                </a:ext>
              </a:extLst>
            </p:cNvPr>
            <p:cNvSpPr/>
            <p:nvPr/>
          </p:nvSpPr>
          <p:spPr>
            <a:xfrm>
              <a:off x="3996690" y="51282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A88920-B907-01BC-E58E-65CAC92FFFD9}"/>
                </a:ext>
              </a:extLst>
            </p:cNvPr>
            <p:cNvSpPr/>
            <p:nvPr/>
          </p:nvSpPr>
          <p:spPr>
            <a:xfrm>
              <a:off x="6469380" y="3108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DDD797-48D1-00F3-7A1C-48543CF154EE}"/>
                </a:ext>
              </a:extLst>
            </p:cNvPr>
            <p:cNvSpPr/>
            <p:nvPr/>
          </p:nvSpPr>
          <p:spPr>
            <a:xfrm>
              <a:off x="7414260" y="48996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B36E82-9C45-92A7-1953-CE89E2C37160}"/>
                </a:ext>
              </a:extLst>
            </p:cNvPr>
            <p:cNvSpPr/>
            <p:nvPr/>
          </p:nvSpPr>
          <p:spPr>
            <a:xfrm>
              <a:off x="4937760" y="404622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26D2C9-C187-4AF9-65D3-D5A051FA4960}"/>
                </a:ext>
              </a:extLst>
            </p:cNvPr>
            <p:cNvSpPr/>
            <p:nvPr/>
          </p:nvSpPr>
          <p:spPr>
            <a:xfrm>
              <a:off x="6751320" y="387096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F0A76CC-E229-7AC9-A28B-F0CD34FE599C}"/>
                </a:ext>
              </a:extLst>
            </p:cNvPr>
            <p:cNvSpPr/>
            <p:nvPr/>
          </p:nvSpPr>
          <p:spPr>
            <a:xfrm>
              <a:off x="5684520" y="342138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34FEC1-DADF-98CE-60FC-6E63FA33DD0D}"/>
                </a:ext>
              </a:extLst>
            </p:cNvPr>
            <p:cNvSpPr/>
            <p:nvPr/>
          </p:nvSpPr>
          <p:spPr>
            <a:xfrm>
              <a:off x="4949190" y="1611630"/>
              <a:ext cx="80010" cy="80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3">
            <a:extLst>
              <a:ext uri="{FF2B5EF4-FFF2-40B4-BE49-F238E27FC236}">
                <a16:creationId xmlns:a16="http://schemas.microsoft.com/office/drawing/2014/main" id="{6DF2ED87-527F-D216-44BC-CEDAB5E64DB4}"/>
              </a:ext>
            </a:extLst>
          </p:cNvPr>
          <p:cNvGrpSpPr/>
          <p:nvPr/>
        </p:nvGrpSpPr>
        <p:grpSpPr>
          <a:xfrm>
            <a:off x="3676851" y="491289"/>
            <a:ext cx="5943600" cy="4404360"/>
            <a:chOff x="1645920" y="693420"/>
            <a:chExt cx="5943600" cy="4404360"/>
          </a:xfrm>
        </p:grpSpPr>
        <p:sp>
          <p:nvSpPr>
            <p:cNvPr id="23" name="Multiply 38">
              <a:extLst>
                <a:ext uri="{FF2B5EF4-FFF2-40B4-BE49-F238E27FC236}">
                  <a16:creationId xmlns:a16="http://schemas.microsoft.com/office/drawing/2014/main" id="{5B36A029-1578-36C7-6EDA-D03076631E14}"/>
                </a:ext>
              </a:extLst>
            </p:cNvPr>
            <p:cNvSpPr/>
            <p:nvPr/>
          </p:nvSpPr>
          <p:spPr>
            <a:xfrm>
              <a:off x="1645920" y="297180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39">
              <a:extLst>
                <a:ext uri="{FF2B5EF4-FFF2-40B4-BE49-F238E27FC236}">
                  <a16:creationId xmlns:a16="http://schemas.microsoft.com/office/drawing/2014/main" id="{87E05CCE-CD2C-03FD-6C1A-7D5F6DFD7AB7}"/>
                </a:ext>
              </a:extLst>
            </p:cNvPr>
            <p:cNvSpPr/>
            <p:nvPr/>
          </p:nvSpPr>
          <p:spPr>
            <a:xfrm>
              <a:off x="2392680" y="243840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41">
              <a:extLst>
                <a:ext uri="{FF2B5EF4-FFF2-40B4-BE49-F238E27FC236}">
                  <a16:creationId xmlns:a16="http://schemas.microsoft.com/office/drawing/2014/main" id="{5018A7A9-C3ED-68C3-2AAC-6A529DDAD15A}"/>
                </a:ext>
              </a:extLst>
            </p:cNvPr>
            <p:cNvSpPr/>
            <p:nvPr/>
          </p:nvSpPr>
          <p:spPr>
            <a:xfrm>
              <a:off x="3848100" y="69342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42">
              <a:extLst>
                <a:ext uri="{FF2B5EF4-FFF2-40B4-BE49-F238E27FC236}">
                  <a16:creationId xmlns:a16="http://schemas.microsoft.com/office/drawing/2014/main" id="{CA7DFCE1-DD5B-8817-4BCD-2DD1E8171D02}"/>
                </a:ext>
              </a:extLst>
            </p:cNvPr>
            <p:cNvSpPr/>
            <p:nvPr/>
          </p:nvSpPr>
          <p:spPr>
            <a:xfrm>
              <a:off x="7360920" y="4789170"/>
              <a:ext cx="228600" cy="308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7E955D2C-1BCD-F71D-CD3E-051642CF91EA}"/>
              </a:ext>
            </a:extLst>
          </p:cNvPr>
          <p:cNvCxnSpPr/>
          <p:nvPr/>
        </p:nvCxnSpPr>
        <p:spPr>
          <a:xfrm flipV="1">
            <a:off x="3848301" y="1878129"/>
            <a:ext cx="4914900" cy="3429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21AFBB2-A145-23C3-142C-E5F522803938}"/>
              </a:ext>
            </a:extLst>
          </p:cNvPr>
          <p:cNvCxnSpPr>
            <a:cxnSpLocks/>
          </p:cNvCxnSpPr>
          <p:nvPr/>
        </p:nvCxnSpPr>
        <p:spPr>
          <a:xfrm flipV="1">
            <a:off x="3905451" y="4697529"/>
            <a:ext cx="348915" cy="22860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860F316-2BB0-5364-0806-5207D3AC12B5}"/>
              </a:ext>
            </a:extLst>
          </p:cNvPr>
          <p:cNvSpPr txBox="1"/>
          <p:nvPr/>
        </p:nvSpPr>
        <p:spPr>
          <a:xfrm>
            <a:off x="8755581" y="1485699"/>
            <a:ext cx="1299210" cy="646331"/>
          </a:xfrm>
          <a:prstGeom prst="rect">
            <a:avLst/>
          </a:prstGeom>
          <a:noFill/>
        </p:spPr>
        <p:txBody>
          <a:bodyPr wrap="square" rtlCol="0">
            <a:spAutoFit/>
          </a:bodyPr>
          <a:lstStyle/>
          <a:p>
            <a:r>
              <a:rPr lang="en-US" b="1" dirty="0"/>
              <a:t>Transect</a:t>
            </a:r>
          </a:p>
          <a:p>
            <a:r>
              <a:rPr lang="en-US" b="1" dirty="0"/>
              <a:t>Line</a:t>
            </a:r>
          </a:p>
        </p:txBody>
      </p:sp>
      <p:grpSp>
        <p:nvGrpSpPr>
          <p:cNvPr id="32" name="Group 34">
            <a:extLst>
              <a:ext uri="{FF2B5EF4-FFF2-40B4-BE49-F238E27FC236}">
                <a16:creationId xmlns:a16="http://schemas.microsoft.com/office/drawing/2014/main" id="{16C8DEAD-4AA1-AB11-0200-B60AE7DAF54F}"/>
              </a:ext>
            </a:extLst>
          </p:cNvPr>
          <p:cNvGrpSpPr/>
          <p:nvPr/>
        </p:nvGrpSpPr>
        <p:grpSpPr>
          <a:xfrm>
            <a:off x="2831031" y="529389"/>
            <a:ext cx="7216140" cy="5970270"/>
            <a:chOff x="800100" y="731520"/>
            <a:chExt cx="7216140" cy="5970270"/>
          </a:xfrm>
        </p:grpSpPr>
        <p:cxnSp>
          <p:nvCxnSpPr>
            <p:cNvPr id="33" name="Straight Connector 32">
              <a:extLst>
                <a:ext uri="{FF2B5EF4-FFF2-40B4-BE49-F238E27FC236}">
                  <a16:creationId xmlns:a16="http://schemas.microsoft.com/office/drawing/2014/main" id="{94681AEF-B483-D25C-AD92-216C3D235645}"/>
                </a:ext>
              </a:extLst>
            </p:cNvPr>
            <p:cNvCxnSpPr/>
            <p:nvPr/>
          </p:nvCxnSpPr>
          <p:spPr>
            <a:xfrm rot="16200000" flipH="1">
              <a:off x="4080510" y="1794510"/>
              <a:ext cx="1436370" cy="1070610"/>
            </a:xfrm>
            <a:prstGeom prst="line">
              <a:avLst/>
            </a:prstGeom>
            <a:ln>
              <a:prstDash val="lgDash"/>
              <a:headEnd type="oval"/>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9C75A25-AE7D-F149-0956-0D9489FFF4B7}"/>
                </a:ext>
              </a:extLst>
            </p:cNvPr>
            <p:cNvSpPr txBox="1"/>
            <p:nvPr/>
          </p:nvSpPr>
          <p:spPr>
            <a:xfrm rot="3172683">
              <a:off x="3995836" y="2032754"/>
              <a:ext cx="1883849" cy="369332"/>
            </a:xfrm>
            <a:prstGeom prst="rect">
              <a:avLst/>
            </a:prstGeom>
            <a:noFill/>
          </p:spPr>
          <p:txBody>
            <a:bodyPr wrap="none" rtlCol="0">
              <a:spAutoFit/>
            </a:bodyPr>
            <a:lstStyle/>
            <a:p>
              <a:r>
                <a:rPr lang="en-US" b="1" i="1" dirty="0"/>
                <a:t>Cutoff Distance</a:t>
              </a:r>
            </a:p>
          </p:txBody>
        </p:sp>
        <p:cxnSp>
          <p:nvCxnSpPr>
            <p:cNvPr id="35" name="Straight Connector 34">
              <a:extLst>
                <a:ext uri="{FF2B5EF4-FFF2-40B4-BE49-F238E27FC236}">
                  <a16:creationId xmlns:a16="http://schemas.microsoft.com/office/drawing/2014/main" id="{FDF46F07-4E81-CB48-E2BA-17796EA87FC8}"/>
                </a:ext>
              </a:extLst>
            </p:cNvPr>
            <p:cNvCxnSpPr/>
            <p:nvPr/>
          </p:nvCxnSpPr>
          <p:spPr>
            <a:xfrm flipV="1">
              <a:off x="800100" y="731520"/>
              <a:ext cx="4697730" cy="3291840"/>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C0AEEE5-98A5-1A74-CCEF-94DD5C4F77B7}"/>
                </a:ext>
              </a:extLst>
            </p:cNvPr>
            <p:cNvCxnSpPr/>
            <p:nvPr/>
          </p:nvCxnSpPr>
          <p:spPr>
            <a:xfrm flipV="1">
              <a:off x="3318510" y="3409950"/>
              <a:ext cx="4697730" cy="3291840"/>
            </a:xfrm>
            <a:prstGeom prst="line">
              <a:avLst/>
            </a:prstGeom>
            <a:ln w="19050">
              <a:prstDash val="lgDash"/>
            </a:ln>
          </p:spPr>
          <p:style>
            <a:lnRef idx="1">
              <a:schemeClr val="dk1"/>
            </a:lnRef>
            <a:fillRef idx="0">
              <a:schemeClr val="dk1"/>
            </a:fillRef>
            <a:effectRef idx="0">
              <a:schemeClr val="dk1"/>
            </a:effectRef>
            <a:fontRef idx="minor">
              <a:schemeClr val="tx1"/>
            </a:fontRef>
          </p:style>
        </p:cxnSp>
      </p:grpSp>
      <p:pic>
        <p:nvPicPr>
          <p:cNvPr id="39" name="Picture 38" descr="A drawing of a jeep&#10;&#10;Description automatically generated">
            <a:extLst>
              <a:ext uri="{FF2B5EF4-FFF2-40B4-BE49-F238E27FC236}">
                <a16:creationId xmlns:a16="http://schemas.microsoft.com/office/drawing/2014/main" id="{DCA68BB8-D9B4-83C2-F272-02CF222C352A}"/>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rot="19479768">
            <a:off x="2987644" y="4946385"/>
            <a:ext cx="867876" cy="460819"/>
          </a:xfrm>
          <a:prstGeom prst="rect">
            <a:avLst/>
          </a:prstGeom>
        </p:spPr>
      </p:pic>
    </p:spTree>
    <p:extLst>
      <p:ext uri="{BB962C8B-B14F-4D97-AF65-F5344CB8AC3E}">
        <p14:creationId xmlns:p14="http://schemas.microsoft.com/office/powerpoint/2010/main" val="75889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524000" y="381000"/>
            <a:ext cx="9144000" cy="5943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A0C0BA3D-4AB8-451C-B357-34BC26D34838}"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0" y="331470"/>
            <a:ext cx="9144000" cy="606933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524000" y="2971800"/>
            <a:ext cx="2405530" cy="1600200"/>
          </a:xfrm>
          <a:prstGeom prst="rect">
            <a:avLst/>
          </a:prstGeom>
          <a:noFill/>
          <a:ln w="9525">
            <a:noFill/>
            <a:miter lim="800000"/>
            <a:headEnd/>
            <a:tailEnd/>
          </a:ln>
        </p:spPr>
      </p:pic>
      <p:sp>
        <p:nvSpPr>
          <p:cNvPr id="4" name="TextBox 3"/>
          <p:cNvSpPr txBox="1"/>
          <p:nvPr/>
        </p:nvSpPr>
        <p:spPr>
          <a:xfrm>
            <a:off x="1524000" y="6007140"/>
            <a:ext cx="1257075" cy="369332"/>
          </a:xfrm>
          <a:prstGeom prst="rect">
            <a:avLst/>
          </a:prstGeom>
          <a:noFill/>
        </p:spPr>
        <p:txBody>
          <a:bodyPr wrap="none" rtlCol="0">
            <a:spAutoFit/>
          </a:bodyPr>
          <a:lstStyle/>
          <a:p>
            <a:r>
              <a:rPr lang="en-US" dirty="0">
                <a:solidFill>
                  <a:schemeClr val="bg1"/>
                </a:solidFill>
              </a:rPr>
              <a:t>P.  Viljoen</a:t>
            </a:r>
          </a:p>
        </p:txBody>
      </p:sp>
      <p:sp>
        <p:nvSpPr>
          <p:cNvPr id="2" name="Slide Number Placeholder 1"/>
          <p:cNvSpPr>
            <a:spLocks noGrp="1"/>
          </p:cNvSpPr>
          <p:nvPr>
            <p:ph type="sldNum" sz="quarter" idx="12"/>
          </p:nvPr>
        </p:nvSpPr>
        <p:spPr/>
        <p:txBody>
          <a:bodyPr/>
          <a:lstStyle/>
          <a:p>
            <a:fld id="{A0C0BA3D-4AB8-451C-B357-34BC26D34838}"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5" name="Picture 4" descr="A couple of gazelles in a field&#10;&#10;Description automatically generated">
            <a:extLst>
              <a:ext uri="{FF2B5EF4-FFF2-40B4-BE49-F238E27FC236}">
                <a16:creationId xmlns:a16="http://schemas.microsoft.com/office/drawing/2014/main" id="{14CDB373-C441-30A9-6715-C1147F1A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55" y="1449046"/>
            <a:ext cx="7153245" cy="4578374"/>
          </a:xfrm>
          <a:prstGeom prst="rect">
            <a:avLst/>
          </a:prstGeom>
          <a:ln w="19050">
            <a:solidFill>
              <a:schemeClr val="tx1"/>
            </a:solidFill>
          </a:ln>
        </p:spPr>
      </p:pic>
      <p:sp>
        <p:nvSpPr>
          <p:cNvPr id="6" name="TextBox 5">
            <a:extLst>
              <a:ext uri="{FF2B5EF4-FFF2-40B4-BE49-F238E27FC236}">
                <a16:creationId xmlns:a16="http://schemas.microsoft.com/office/drawing/2014/main" id="{BF23BCAF-E957-D649-8A4F-38BCECA3D87E}"/>
              </a:ext>
            </a:extLst>
          </p:cNvPr>
          <p:cNvSpPr txBox="1"/>
          <p:nvPr/>
        </p:nvSpPr>
        <p:spPr>
          <a:xfrm>
            <a:off x="6648652" y="6020451"/>
            <a:ext cx="3477126" cy="369332"/>
          </a:xfrm>
          <a:prstGeom prst="rect">
            <a:avLst/>
          </a:prstGeom>
          <a:noFill/>
        </p:spPr>
        <p:txBody>
          <a:bodyPr wrap="square">
            <a:spAutoFit/>
          </a:bodyPr>
          <a:lstStyle/>
          <a:p>
            <a:r>
              <a:rPr lang="en-US" dirty="0"/>
              <a:t>Photo credit: Richard Costin</a:t>
            </a:r>
          </a:p>
        </p:txBody>
      </p:sp>
    </p:spTree>
    <p:extLst>
      <p:ext uri="{BB962C8B-B14F-4D97-AF65-F5344CB8AC3E}">
        <p14:creationId xmlns:p14="http://schemas.microsoft.com/office/powerpoint/2010/main" val="332957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5" name="Picture 4" descr="A couple of gazelles in a field&#10;&#10;Description automatically generated">
            <a:extLst>
              <a:ext uri="{FF2B5EF4-FFF2-40B4-BE49-F238E27FC236}">
                <a16:creationId xmlns:a16="http://schemas.microsoft.com/office/drawing/2014/main" id="{14CDB373-C441-30A9-6715-C1147F1A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55" y="1449046"/>
            <a:ext cx="7153245" cy="4578374"/>
          </a:xfrm>
          <a:prstGeom prst="rect">
            <a:avLst/>
          </a:prstGeom>
          <a:ln w="19050">
            <a:solidFill>
              <a:schemeClr val="tx1"/>
            </a:solidFill>
          </a:ln>
        </p:spPr>
      </p:pic>
      <p:pic>
        <p:nvPicPr>
          <p:cNvPr id="4" name="Picture 3" descr="A couple of gazelles in a field&#10;&#10;Description automatically generated">
            <a:extLst>
              <a:ext uri="{FF2B5EF4-FFF2-40B4-BE49-F238E27FC236}">
                <a16:creationId xmlns:a16="http://schemas.microsoft.com/office/drawing/2014/main" id="{A226347F-CB13-FB8B-F943-3E6B9B2AFED6}"/>
              </a:ext>
            </a:extLst>
          </p:cNvPr>
          <p:cNvPicPr>
            <a:picLocks noChangeAspect="1"/>
          </p:cNvPicPr>
          <p:nvPr/>
        </p:nvPicPr>
        <p:blipFill>
          <a:blip r:embed="rId3">
            <a:extLst>
              <a:ext uri="{28A0092B-C50C-407E-A947-70E740481C1C}">
                <a14:useLocalDpi xmlns:a14="http://schemas.microsoft.com/office/drawing/2010/main" val="0"/>
              </a:ext>
            </a:extLst>
          </a:blip>
          <a:srcRect l="70579" t="46624" r="21352" b="40079"/>
          <a:stretch/>
        </p:blipFill>
        <p:spPr>
          <a:xfrm>
            <a:off x="8578849" y="1969746"/>
            <a:ext cx="2575477" cy="2716554"/>
          </a:xfrm>
          <a:prstGeom prst="wedgeEllipseCallout">
            <a:avLst>
              <a:gd name="adj1" fmla="val -66199"/>
              <a:gd name="adj2" fmla="val 14815"/>
            </a:avLst>
          </a:prstGeom>
          <a:ln w="19050">
            <a:solidFill>
              <a:schemeClr val="tx1"/>
            </a:solidFill>
          </a:ln>
        </p:spPr>
      </p:pic>
      <p:sp>
        <p:nvSpPr>
          <p:cNvPr id="6" name="TextBox 5">
            <a:extLst>
              <a:ext uri="{FF2B5EF4-FFF2-40B4-BE49-F238E27FC236}">
                <a16:creationId xmlns:a16="http://schemas.microsoft.com/office/drawing/2014/main" id="{5A8E8995-4FAA-2F9C-6E6A-78BC1762F02C}"/>
              </a:ext>
            </a:extLst>
          </p:cNvPr>
          <p:cNvSpPr txBox="1"/>
          <p:nvPr/>
        </p:nvSpPr>
        <p:spPr>
          <a:xfrm>
            <a:off x="6648652" y="6020451"/>
            <a:ext cx="3477126" cy="369332"/>
          </a:xfrm>
          <a:prstGeom prst="rect">
            <a:avLst/>
          </a:prstGeom>
          <a:noFill/>
        </p:spPr>
        <p:txBody>
          <a:bodyPr wrap="square">
            <a:spAutoFit/>
          </a:bodyPr>
          <a:lstStyle/>
          <a:p>
            <a:r>
              <a:rPr lang="en-US" dirty="0"/>
              <a:t>Photo credit: Richard Costin</a:t>
            </a:r>
          </a:p>
        </p:txBody>
      </p:sp>
    </p:spTree>
    <p:extLst>
      <p:ext uri="{BB962C8B-B14F-4D97-AF65-F5344CB8AC3E}">
        <p14:creationId xmlns:p14="http://schemas.microsoft.com/office/powerpoint/2010/main" val="14174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What if we miss some animals?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6" name="Picture 5" descr="A giraffe in a forest&#10;&#10;Description automatically generated">
            <a:extLst>
              <a:ext uri="{FF2B5EF4-FFF2-40B4-BE49-F238E27FC236}">
                <a16:creationId xmlns:a16="http://schemas.microsoft.com/office/drawing/2014/main" id="{2E9C9BD2-3A44-42A4-CEF6-69D716657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692" y="2545441"/>
            <a:ext cx="5720615" cy="3502760"/>
          </a:xfrm>
          <a:prstGeom prst="rect">
            <a:avLst/>
          </a:prstGeom>
        </p:spPr>
      </p:pic>
      <p:sp>
        <p:nvSpPr>
          <p:cNvPr id="8" name="TextBox 7">
            <a:extLst>
              <a:ext uri="{FF2B5EF4-FFF2-40B4-BE49-F238E27FC236}">
                <a16:creationId xmlns:a16="http://schemas.microsoft.com/office/drawing/2014/main" id="{99B0D6AD-D759-4EB9-5DBD-4C33A34234F4}"/>
              </a:ext>
            </a:extLst>
          </p:cNvPr>
          <p:cNvSpPr txBox="1"/>
          <p:nvPr/>
        </p:nvSpPr>
        <p:spPr>
          <a:xfrm>
            <a:off x="5761931" y="6048201"/>
            <a:ext cx="3477126" cy="369332"/>
          </a:xfrm>
          <a:prstGeom prst="rect">
            <a:avLst/>
          </a:prstGeom>
          <a:noFill/>
        </p:spPr>
        <p:txBody>
          <a:bodyPr wrap="square">
            <a:spAutoFit/>
          </a:bodyPr>
          <a:lstStyle/>
          <a:p>
            <a:r>
              <a:rPr lang="en-US" dirty="0"/>
              <a:t>Photo credit: Janet </a:t>
            </a:r>
            <a:r>
              <a:rPr lang="en-US" dirty="0" err="1"/>
              <a:t>Kavutha</a:t>
            </a:r>
            <a:endParaRPr lang="en-US" dirty="0"/>
          </a:p>
        </p:txBody>
      </p:sp>
      <p:sp>
        <p:nvSpPr>
          <p:cNvPr id="9" name="TextBox 8">
            <a:extLst>
              <a:ext uri="{FF2B5EF4-FFF2-40B4-BE49-F238E27FC236}">
                <a16:creationId xmlns:a16="http://schemas.microsoft.com/office/drawing/2014/main" id="{F07B91E5-D00B-6FF1-2A4B-A50195E26FD3}"/>
              </a:ext>
            </a:extLst>
          </p:cNvPr>
          <p:cNvSpPr txBox="1"/>
          <p:nvPr/>
        </p:nvSpPr>
        <p:spPr>
          <a:xfrm>
            <a:off x="417386" y="1408513"/>
            <a:ext cx="7774363"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Q6: What factors make animals hard to see?</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B80476-CE73-7542-CA01-44ACB4276E12}"/>
                  </a:ext>
                </a:extLst>
              </p:cNvPr>
              <p:cNvSpPr txBox="1"/>
              <p:nvPr/>
            </p:nvSpPr>
            <p:spPr>
              <a:xfrm>
                <a:off x="413784" y="1885031"/>
                <a:ext cx="9264433"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Q7: What happens to our estimates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and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if we miss animals?</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0" name="TextBox 9">
                <a:extLst>
                  <a:ext uri="{FF2B5EF4-FFF2-40B4-BE49-F238E27FC236}">
                    <a16:creationId xmlns:a16="http://schemas.microsoft.com/office/drawing/2014/main" id="{38B80476-CE73-7542-CA01-44ACB4276E12}"/>
                  </a:ext>
                </a:extLst>
              </p:cNvPr>
              <p:cNvSpPr txBox="1">
                <a:spLocks noRot="1" noChangeAspect="1" noMove="1" noResize="1" noEditPoints="1" noAdjustHandles="1" noChangeArrowheads="1" noChangeShapeType="1" noTextEdit="1"/>
              </p:cNvSpPr>
              <p:nvPr/>
            </p:nvSpPr>
            <p:spPr>
              <a:xfrm>
                <a:off x="413784" y="1885031"/>
                <a:ext cx="9264433" cy="385362"/>
              </a:xfrm>
              <a:prstGeom prst="rect">
                <a:avLst/>
              </a:prstGeom>
              <a:blipFill>
                <a:blip r:embed="rId4"/>
                <a:stretch>
                  <a:fillRect l="-921" t="-11111" b="-30159"/>
                </a:stretch>
              </a:blipFill>
            </p:spPr>
            <p:txBody>
              <a:bodyPr/>
              <a:lstStyle/>
              <a:p>
                <a:r>
                  <a:rPr lang="en-US">
                    <a:noFill/>
                  </a:rPr>
                  <a:t> </a:t>
                </a:r>
              </a:p>
            </p:txBody>
          </p:sp>
        </mc:Fallback>
      </mc:AlternateContent>
    </p:spTree>
    <p:extLst>
      <p:ext uri="{BB962C8B-B14F-4D97-AF65-F5344CB8AC3E}">
        <p14:creationId xmlns:p14="http://schemas.microsoft.com/office/powerpoint/2010/main" val="15443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BC861-95D2-9FEA-F924-8DB4128F3648}"/>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strike="sngStrike" dirty="0">
                <a:solidFill>
                  <a:srgbClr val="FF0000"/>
                </a:solidFill>
                <a:latin typeface="Century Gothic"/>
                <a:ea typeface="+mn-lt"/>
                <a:cs typeface="Calibri" panose="020F0502020204030204"/>
              </a:rPr>
              <a:t>Why</a:t>
            </a:r>
            <a:r>
              <a:rPr lang="en-US" sz="3200" b="1" dirty="0">
                <a:solidFill>
                  <a:srgbClr val="FF0000"/>
                </a:solidFill>
                <a:latin typeface="Century Gothic"/>
                <a:ea typeface="+mn-lt"/>
                <a:cs typeface="Calibri" panose="020F0502020204030204"/>
              </a:rPr>
              <a:t> How </a:t>
            </a:r>
            <a:r>
              <a:rPr lang="en-US" sz="3200" b="1" dirty="0">
                <a:solidFill>
                  <a:prstClr val="black"/>
                </a:solidFill>
                <a:latin typeface="Century Gothic"/>
                <a:ea typeface="+mn-lt"/>
                <a:cs typeface="Calibri" panose="020F0502020204030204"/>
              </a:rPr>
              <a:t>do we count wildlife?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animals in a field&#10;&#10;Description automatically generated">
            <a:extLst>
              <a:ext uri="{FF2B5EF4-FFF2-40B4-BE49-F238E27FC236}">
                <a16:creationId xmlns:a16="http://schemas.microsoft.com/office/drawing/2014/main" id="{2DDAD080-CCEF-CAF0-DD27-B21AB631EA02}"/>
              </a:ext>
            </a:extLst>
          </p:cNvPr>
          <p:cNvPicPr>
            <a:picLocks noChangeAspect="1"/>
          </p:cNvPicPr>
          <p:nvPr/>
        </p:nvPicPr>
        <p:blipFill>
          <a:blip r:embed="rId2">
            <a:extLst>
              <a:ext uri="{28A0092B-C50C-407E-A947-70E740481C1C}">
                <a14:useLocalDpi xmlns:a14="http://schemas.microsoft.com/office/drawing/2010/main" val="0"/>
              </a:ext>
            </a:extLst>
          </a:blip>
          <a:srcRect t="18699" b="2875"/>
          <a:stretch/>
        </p:blipFill>
        <p:spPr>
          <a:xfrm>
            <a:off x="1860305" y="1505594"/>
            <a:ext cx="8471390" cy="4427438"/>
          </a:xfrm>
          <a:prstGeom prst="rect">
            <a:avLst/>
          </a:prstGeom>
        </p:spPr>
      </p:pic>
    </p:spTree>
    <p:extLst>
      <p:ext uri="{BB962C8B-B14F-4D97-AF65-F5344CB8AC3E}">
        <p14:creationId xmlns:p14="http://schemas.microsoft.com/office/powerpoint/2010/main" val="145052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Basics of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1517940"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Estimating animal density by recording distances to fixed transect lines or points </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5" name="Straight Connector 4">
            <a:extLst>
              <a:ext uri="{FF2B5EF4-FFF2-40B4-BE49-F238E27FC236}">
                <a16:creationId xmlns:a16="http://schemas.microsoft.com/office/drawing/2014/main" id="{90DA07FD-6146-6D29-6D1F-7AEA7A2ACAB0}"/>
              </a:ext>
            </a:extLst>
          </p:cNvPr>
          <p:cNvCxnSpPr>
            <a:cxnSpLocks/>
          </p:cNvCxnSpPr>
          <p:nvPr/>
        </p:nvCxnSpPr>
        <p:spPr>
          <a:xfrm flipV="1">
            <a:off x="1885065" y="5057515"/>
            <a:ext cx="8708093" cy="14947"/>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6EEE0C9-5742-792C-2FB1-E9CDF2E038BC}"/>
              </a:ext>
            </a:extLst>
          </p:cNvPr>
          <p:cNvSpPr txBox="1"/>
          <p:nvPr/>
        </p:nvSpPr>
        <p:spPr>
          <a:xfrm>
            <a:off x="5720394" y="4234772"/>
            <a:ext cx="354584" cy="400110"/>
          </a:xfrm>
          <a:prstGeom prst="rect">
            <a:avLst/>
          </a:prstGeom>
          <a:noFill/>
        </p:spPr>
        <p:txBody>
          <a:bodyPr wrap="none" rtlCol="0">
            <a:spAutoFit/>
          </a:bodyPr>
          <a:lstStyle/>
          <a:p>
            <a:r>
              <a:rPr lang="en-US" sz="2000" b="1" i="1" dirty="0"/>
              <a:t>d</a:t>
            </a:r>
          </a:p>
        </p:txBody>
      </p:sp>
      <p:cxnSp>
        <p:nvCxnSpPr>
          <p:cNvPr id="9" name="Straight Arrow Connector 8">
            <a:extLst>
              <a:ext uri="{FF2B5EF4-FFF2-40B4-BE49-F238E27FC236}">
                <a16:creationId xmlns:a16="http://schemas.microsoft.com/office/drawing/2014/main" id="{F6171E56-5806-355C-49A3-D6BF4CF7CF70}"/>
              </a:ext>
            </a:extLst>
          </p:cNvPr>
          <p:cNvCxnSpPr>
            <a:cxnSpLocks/>
          </p:cNvCxnSpPr>
          <p:nvPr/>
        </p:nvCxnSpPr>
        <p:spPr>
          <a:xfrm flipV="1">
            <a:off x="2795414" y="4544298"/>
            <a:ext cx="409798" cy="985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5AC784B-1477-01C8-9BD7-8A8AFEC1E1A9}"/>
              </a:ext>
            </a:extLst>
          </p:cNvPr>
          <p:cNvSpPr/>
          <p:nvPr/>
        </p:nvSpPr>
        <p:spPr>
          <a:xfrm>
            <a:off x="5453450" y="889686"/>
            <a:ext cx="86497" cy="86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4230255.JPG">
            <a:extLst>
              <a:ext uri="{FF2B5EF4-FFF2-40B4-BE49-F238E27FC236}">
                <a16:creationId xmlns:a16="http://schemas.microsoft.com/office/drawing/2014/main" id="{E464424A-7D85-0C20-B930-FD9532F8603F}"/>
              </a:ext>
            </a:extLst>
          </p:cNvPr>
          <p:cNvPicPr>
            <a:picLocks noChangeAspect="1"/>
          </p:cNvPicPr>
          <p:nvPr/>
        </p:nvPicPr>
        <p:blipFill>
          <a:blip r:embed="rId2" cstate="print"/>
          <a:stretch>
            <a:fillRect/>
          </a:stretch>
        </p:blipFill>
        <p:spPr>
          <a:xfrm>
            <a:off x="512449" y="2200953"/>
            <a:ext cx="1372616" cy="1854295"/>
          </a:xfrm>
          <a:prstGeom prst="rect">
            <a:avLst/>
          </a:prstGeom>
          <a:ln w="19050">
            <a:solidFill>
              <a:schemeClr val="tx1"/>
            </a:solidFill>
          </a:ln>
        </p:spPr>
      </p:pic>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18</a:t>
            </a:fld>
            <a:endParaRPr lang="en-US"/>
          </a:p>
        </p:txBody>
      </p:sp>
      <p:pic>
        <p:nvPicPr>
          <p:cNvPr id="28" name="Picture 27" descr="A drawing of a jeep&#10;&#10;Description automatically generated">
            <a:extLst>
              <a:ext uri="{FF2B5EF4-FFF2-40B4-BE49-F238E27FC236}">
                <a16:creationId xmlns:a16="http://schemas.microsoft.com/office/drawing/2014/main" id="{8AE8D436-C505-5D90-B00E-F03E5AC0FA9E}"/>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tretch>
            <a:fillRect/>
          </a:stretch>
        </p:blipFill>
        <p:spPr>
          <a:xfrm>
            <a:off x="2657572" y="4590873"/>
            <a:ext cx="867876" cy="460819"/>
          </a:xfrm>
          <a:prstGeom prst="rect">
            <a:avLst/>
          </a:prstGeom>
        </p:spPr>
      </p:pic>
      <p:pic>
        <p:nvPicPr>
          <p:cNvPr id="31" name="Graphic 30" descr="Giraffe with solid fill">
            <a:extLst>
              <a:ext uri="{FF2B5EF4-FFF2-40B4-BE49-F238E27FC236}">
                <a16:creationId xmlns:a16="http://schemas.microsoft.com/office/drawing/2014/main" id="{D176DF4D-4BE2-CCCA-286D-BC51EC3773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7924" y="2978406"/>
            <a:ext cx="532961" cy="532961"/>
          </a:xfrm>
          <a:prstGeom prst="rect">
            <a:avLst/>
          </a:prstGeom>
        </p:spPr>
      </p:pic>
      <p:pic>
        <p:nvPicPr>
          <p:cNvPr id="32" name="Graphic 31" descr="Giraffe with solid fill">
            <a:extLst>
              <a:ext uri="{FF2B5EF4-FFF2-40B4-BE49-F238E27FC236}">
                <a16:creationId xmlns:a16="http://schemas.microsoft.com/office/drawing/2014/main" id="{E814D5F9-3AE0-0096-C1FF-78F5AB095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0408" y="3331511"/>
            <a:ext cx="532961" cy="532961"/>
          </a:xfrm>
          <a:prstGeom prst="rect">
            <a:avLst/>
          </a:prstGeom>
        </p:spPr>
      </p:pic>
      <p:pic>
        <p:nvPicPr>
          <p:cNvPr id="33" name="Graphic 32" descr="Giraffe with solid fill">
            <a:extLst>
              <a:ext uri="{FF2B5EF4-FFF2-40B4-BE49-F238E27FC236}">
                <a16:creationId xmlns:a16="http://schemas.microsoft.com/office/drawing/2014/main" id="{EC9664F9-027A-2B17-13AD-62284547C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339" y="2946316"/>
            <a:ext cx="532961" cy="532961"/>
          </a:xfrm>
          <a:prstGeom prst="rect">
            <a:avLst/>
          </a:prstGeom>
        </p:spPr>
      </p:pic>
      <p:cxnSp>
        <p:nvCxnSpPr>
          <p:cNvPr id="35" name="Straight Connector 34">
            <a:extLst>
              <a:ext uri="{FF2B5EF4-FFF2-40B4-BE49-F238E27FC236}">
                <a16:creationId xmlns:a16="http://schemas.microsoft.com/office/drawing/2014/main" id="{361B1FA8-6E69-83F8-6988-4A94656B5C28}"/>
              </a:ext>
            </a:extLst>
          </p:cNvPr>
          <p:cNvCxnSpPr>
            <a:cxnSpLocks/>
          </p:cNvCxnSpPr>
          <p:nvPr/>
        </p:nvCxnSpPr>
        <p:spPr>
          <a:xfrm>
            <a:off x="5710408" y="3549867"/>
            <a:ext cx="0" cy="148801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Flowchart: Connector 36">
            <a:extLst>
              <a:ext uri="{FF2B5EF4-FFF2-40B4-BE49-F238E27FC236}">
                <a16:creationId xmlns:a16="http://schemas.microsoft.com/office/drawing/2014/main" id="{6F2B70C1-55A8-BB8A-5739-C637FEE42125}"/>
              </a:ext>
            </a:extLst>
          </p:cNvPr>
          <p:cNvSpPr/>
          <p:nvPr/>
        </p:nvSpPr>
        <p:spPr>
          <a:xfrm>
            <a:off x="5643288" y="3513176"/>
            <a:ext cx="137846"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63990C0-54D4-766C-1310-FF6A0C38FAF0}"/>
              </a:ext>
            </a:extLst>
          </p:cNvPr>
          <p:cNvSpPr txBox="1"/>
          <p:nvPr/>
        </p:nvSpPr>
        <p:spPr>
          <a:xfrm>
            <a:off x="1091472" y="4651452"/>
            <a:ext cx="2527625" cy="646331"/>
          </a:xfrm>
          <a:prstGeom prst="rect">
            <a:avLst/>
          </a:prstGeom>
          <a:noFill/>
        </p:spPr>
        <p:txBody>
          <a:bodyPr wrap="square" rtlCol="0">
            <a:spAutoFit/>
          </a:bodyPr>
          <a:lstStyle/>
          <a:p>
            <a:r>
              <a:rPr lang="en-US" b="1" dirty="0"/>
              <a:t>Transect </a:t>
            </a:r>
          </a:p>
          <a:p>
            <a:r>
              <a:rPr lang="en-US" b="1" dirty="0"/>
              <a:t>Line</a:t>
            </a:r>
          </a:p>
        </p:txBody>
      </p:sp>
    </p:spTree>
    <p:extLst>
      <p:ext uri="{BB962C8B-B14F-4D97-AF65-F5344CB8AC3E}">
        <p14:creationId xmlns:p14="http://schemas.microsoft.com/office/powerpoint/2010/main" val="142092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465866-607F-FDE8-D878-66BC04F0AC8F}"/>
              </a:ext>
            </a:extLst>
          </p:cNvPr>
          <p:cNvGrpSpPr/>
          <p:nvPr/>
        </p:nvGrpSpPr>
        <p:grpSpPr>
          <a:xfrm>
            <a:off x="3388869" y="3564895"/>
            <a:ext cx="2357453" cy="1991310"/>
            <a:chOff x="1905000" y="914400"/>
            <a:chExt cx="2057400" cy="6069137"/>
          </a:xfrm>
        </p:grpSpPr>
        <p:cxnSp>
          <p:nvCxnSpPr>
            <p:cNvPr id="6" name="Straight Connector 5">
              <a:extLst>
                <a:ext uri="{FF2B5EF4-FFF2-40B4-BE49-F238E27FC236}">
                  <a16:creationId xmlns:a16="http://schemas.microsoft.com/office/drawing/2014/main" id="{CEB6DC02-B01E-9005-61EE-6F9E7D1305DE}"/>
                </a:ext>
              </a:extLst>
            </p:cNvPr>
            <p:cNvCxnSpPr/>
            <p:nvPr/>
          </p:nvCxnSpPr>
          <p:spPr>
            <a:xfrm rot="5400000">
              <a:off x="647700" y="2171700"/>
              <a:ext cx="4572000" cy="2057400"/>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587A418-09FB-69B6-2FAC-0874FBCCFE2F}"/>
                </a:ext>
              </a:extLst>
            </p:cNvPr>
            <p:cNvSpPr txBox="1"/>
            <p:nvPr/>
          </p:nvSpPr>
          <p:spPr>
            <a:xfrm>
              <a:off x="2590800" y="2502657"/>
              <a:ext cx="272832" cy="400111"/>
            </a:xfrm>
            <a:prstGeom prst="rect">
              <a:avLst/>
            </a:prstGeom>
            <a:noFill/>
          </p:spPr>
          <p:txBody>
            <a:bodyPr wrap="none" rtlCol="0">
              <a:spAutoFit/>
            </a:bodyPr>
            <a:lstStyle/>
            <a:p>
              <a:r>
                <a:rPr lang="en-US" sz="2000" b="1" i="1" dirty="0"/>
                <a:t>r</a:t>
              </a:r>
            </a:p>
          </p:txBody>
        </p:sp>
        <p:sp>
          <p:nvSpPr>
            <p:cNvPr id="10" name="TextBox 9">
              <a:extLst>
                <a:ext uri="{FF2B5EF4-FFF2-40B4-BE49-F238E27FC236}">
                  <a16:creationId xmlns:a16="http://schemas.microsoft.com/office/drawing/2014/main" id="{F95EA895-BB01-330B-35CB-26F65357B097}"/>
                </a:ext>
              </a:extLst>
            </p:cNvPr>
            <p:cNvSpPr txBox="1"/>
            <p:nvPr/>
          </p:nvSpPr>
          <p:spPr>
            <a:xfrm>
              <a:off x="2145909" y="4432756"/>
              <a:ext cx="352982" cy="400111"/>
            </a:xfrm>
            <a:prstGeom prst="rect">
              <a:avLst/>
            </a:prstGeom>
            <a:noFill/>
          </p:spPr>
          <p:txBody>
            <a:bodyPr wrap="none" rtlCol="0">
              <a:spAutoFit/>
            </a:bodyPr>
            <a:lstStyle/>
            <a:p>
              <a:r>
                <a:rPr lang="az-Cyrl-AZ" sz="2000" b="1" i="1" dirty="0"/>
                <a:t>Ѳ</a:t>
              </a:r>
              <a:endParaRPr lang="en-US" sz="2000" b="1" i="1" dirty="0"/>
            </a:p>
          </p:txBody>
        </p:sp>
        <p:sp>
          <p:nvSpPr>
            <p:cNvPr id="11" name="Arc 10">
              <a:extLst>
                <a:ext uri="{FF2B5EF4-FFF2-40B4-BE49-F238E27FC236}">
                  <a16:creationId xmlns:a16="http://schemas.microsoft.com/office/drawing/2014/main" id="{B0882CE5-428B-FBA3-C729-EE8B84C2B7DD}"/>
                </a:ext>
              </a:extLst>
            </p:cNvPr>
            <p:cNvSpPr/>
            <p:nvPr/>
          </p:nvSpPr>
          <p:spPr>
            <a:xfrm>
              <a:off x="1944985" y="4343398"/>
              <a:ext cx="645816" cy="2640139"/>
            </a:xfrm>
            <a:prstGeom prst="arc">
              <a:avLst>
                <a:gd name="adj1" fmla="val 17379801"/>
                <a:gd name="adj2" fmla="val 2120881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Basics of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1517940"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Estimating animal density by recording distances to fixed transect lines or points </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5" name="Straight Connector 4">
            <a:extLst>
              <a:ext uri="{FF2B5EF4-FFF2-40B4-BE49-F238E27FC236}">
                <a16:creationId xmlns:a16="http://schemas.microsoft.com/office/drawing/2014/main" id="{90DA07FD-6146-6D29-6D1F-7AEA7A2ACAB0}"/>
              </a:ext>
            </a:extLst>
          </p:cNvPr>
          <p:cNvCxnSpPr>
            <a:cxnSpLocks/>
          </p:cNvCxnSpPr>
          <p:nvPr/>
        </p:nvCxnSpPr>
        <p:spPr>
          <a:xfrm flipV="1">
            <a:off x="1885065" y="5057515"/>
            <a:ext cx="8708093" cy="14947"/>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6EEE0C9-5742-792C-2FB1-E9CDF2E038BC}"/>
              </a:ext>
            </a:extLst>
          </p:cNvPr>
          <p:cNvSpPr txBox="1"/>
          <p:nvPr/>
        </p:nvSpPr>
        <p:spPr>
          <a:xfrm>
            <a:off x="5720394" y="4234772"/>
            <a:ext cx="354584" cy="400110"/>
          </a:xfrm>
          <a:prstGeom prst="rect">
            <a:avLst/>
          </a:prstGeom>
          <a:noFill/>
        </p:spPr>
        <p:txBody>
          <a:bodyPr wrap="none" rtlCol="0">
            <a:spAutoFit/>
          </a:bodyPr>
          <a:lstStyle/>
          <a:p>
            <a:r>
              <a:rPr lang="en-US" sz="2000" b="1" i="1" dirty="0"/>
              <a:t>d</a:t>
            </a:r>
          </a:p>
        </p:txBody>
      </p:sp>
      <p:cxnSp>
        <p:nvCxnSpPr>
          <p:cNvPr id="9" name="Straight Arrow Connector 8">
            <a:extLst>
              <a:ext uri="{FF2B5EF4-FFF2-40B4-BE49-F238E27FC236}">
                <a16:creationId xmlns:a16="http://schemas.microsoft.com/office/drawing/2014/main" id="{F6171E56-5806-355C-49A3-D6BF4CF7CF70}"/>
              </a:ext>
            </a:extLst>
          </p:cNvPr>
          <p:cNvCxnSpPr>
            <a:cxnSpLocks/>
          </p:cNvCxnSpPr>
          <p:nvPr/>
        </p:nvCxnSpPr>
        <p:spPr>
          <a:xfrm flipV="1">
            <a:off x="2795414" y="4544298"/>
            <a:ext cx="409798" cy="985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C5AC784B-1477-01C8-9BD7-8A8AFEC1E1A9}"/>
              </a:ext>
            </a:extLst>
          </p:cNvPr>
          <p:cNvSpPr/>
          <p:nvPr/>
        </p:nvSpPr>
        <p:spPr>
          <a:xfrm>
            <a:off x="5453450" y="889686"/>
            <a:ext cx="86497" cy="86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4230255.JPG">
            <a:extLst>
              <a:ext uri="{FF2B5EF4-FFF2-40B4-BE49-F238E27FC236}">
                <a16:creationId xmlns:a16="http://schemas.microsoft.com/office/drawing/2014/main" id="{E464424A-7D85-0C20-B930-FD9532F8603F}"/>
              </a:ext>
            </a:extLst>
          </p:cNvPr>
          <p:cNvPicPr>
            <a:picLocks noChangeAspect="1"/>
          </p:cNvPicPr>
          <p:nvPr/>
        </p:nvPicPr>
        <p:blipFill>
          <a:blip r:embed="rId2" cstate="print"/>
          <a:stretch>
            <a:fillRect/>
          </a:stretch>
        </p:blipFill>
        <p:spPr>
          <a:xfrm>
            <a:off x="512449" y="2200953"/>
            <a:ext cx="1372616" cy="1854295"/>
          </a:xfrm>
          <a:prstGeom prst="rect">
            <a:avLst/>
          </a:prstGeom>
          <a:ln w="19050">
            <a:solidFill>
              <a:schemeClr val="tx1"/>
            </a:solidFill>
          </a:ln>
        </p:spPr>
      </p:pic>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19</a:t>
            </a:fld>
            <a:endParaRPr lang="en-US"/>
          </a:p>
        </p:txBody>
      </p:sp>
      <p:pic>
        <p:nvPicPr>
          <p:cNvPr id="28" name="Picture 27" descr="A drawing of a jeep&#10;&#10;Description automatically generated">
            <a:extLst>
              <a:ext uri="{FF2B5EF4-FFF2-40B4-BE49-F238E27FC236}">
                <a16:creationId xmlns:a16="http://schemas.microsoft.com/office/drawing/2014/main" id="{8AE8D436-C505-5D90-B00E-F03E5AC0FA9E}"/>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tretch>
            <a:fillRect/>
          </a:stretch>
        </p:blipFill>
        <p:spPr>
          <a:xfrm>
            <a:off x="2657572" y="4590873"/>
            <a:ext cx="867876" cy="460819"/>
          </a:xfrm>
          <a:prstGeom prst="rect">
            <a:avLst/>
          </a:prstGeom>
        </p:spPr>
      </p:pic>
      <p:pic>
        <p:nvPicPr>
          <p:cNvPr id="31" name="Graphic 30" descr="Giraffe with solid fill">
            <a:extLst>
              <a:ext uri="{FF2B5EF4-FFF2-40B4-BE49-F238E27FC236}">
                <a16:creationId xmlns:a16="http://schemas.microsoft.com/office/drawing/2014/main" id="{D176DF4D-4BE2-CCCA-286D-BC51EC3773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7924" y="2978406"/>
            <a:ext cx="532961" cy="532961"/>
          </a:xfrm>
          <a:prstGeom prst="rect">
            <a:avLst/>
          </a:prstGeom>
        </p:spPr>
      </p:pic>
      <p:pic>
        <p:nvPicPr>
          <p:cNvPr id="32" name="Graphic 31" descr="Giraffe with solid fill">
            <a:extLst>
              <a:ext uri="{FF2B5EF4-FFF2-40B4-BE49-F238E27FC236}">
                <a16:creationId xmlns:a16="http://schemas.microsoft.com/office/drawing/2014/main" id="{E814D5F9-3AE0-0096-C1FF-78F5AB095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0408" y="3331511"/>
            <a:ext cx="532961" cy="532961"/>
          </a:xfrm>
          <a:prstGeom prst="rect">
            <a:avLst/>
          </a:prstGeom>
        </p:spPr>
      </p:pic>
      <p:pic>
        <p:nvPicPr>
          <p:cNvPr id="33" name="Graphic 32" descr="Giraffe with solid fill">
            <a:extLst>
              <a:ext uri="{FF2B5EF4-FFF2-40B4-BE49-F238E27FC236}">
                <a16:creationId xmlns:a16="http://schemas.microsoft.com/office/drawing/2014/main" id="{EC9664F9-027A-2B17-13AD-62284547C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0339" y="2946316"/>
            <a:ext cx="532961" cy="532961"/>
          </a:xfrm>
          <a:prstGeom prst="rect">
            <a:avLst/>
          </a:prstGeom>
        </p:spPr>
      </p:pic>
      <p:cxnSp>
        <p:nvCxnSpPr>
          <p:cNvPr id="35" name="Straight Connector 34">
            <a:extLst>
              <a:ext uri="{FF2B5EF4-FFF2-40B4-BE49-F238E27FC236}">
                <a16:creationId xmlns:a16="http://schemas.microsoft.com/office/drawing/2014/main" id="{361B1FA8-6E69-83F8-6988-4A94656B5C28}"/>
              </a:ext>
            </a:extLst>
          </p:cNvPr>
          <p:cNvCxnSpPr>
            <a:cxnSpLocks/>
          </p:cNvCxnSpPr>
          <p:nvPr/>
        </p:nvCxnSpPr>
        <p:spPr>
          <a:xfrm>
            <a:off x="5710408" y="3549867"/>
            <a:ext cx="0" cy="148801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Flowchart: Connector 36">
            <a:extLst>
              <a:ext uri="{FF2B5EF4-FFF2-40B4-BE49-F238E27FC236}">
                <a16:creationId xmlns:a16="http://schemas.microsoft.com/office/drawing/2014/main" id="{6F2B70C1-55A8-BB8A-5739-C637FEE42125}"/>
              </a:ext>
            </a:extLst>
          </p:cNvPr>
          <p:cNvSpPr/>
          <p:nvPr/>
        </p:nvSpPr>
        <p:spPr>
          <a:xfrm>
            <a:off x="5643288" y="3513176"/>
            <a:ext cx="137846"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63990C0-54D4-766C-1310-FF6A0C38FAF0}"/>
              </a:ext>
            </a:extLst>
          </p:cNvPr>
          <p:cNvSpPr txBox="1"/>
          <p:nvPr/>
        </p:nvSpPr>
        <p:spPr>
          <a:xfrm>
            <a:off x="1091472" y="4651452"/>
            <a:ext cx="2527625" cy="646331"/>
          </a:xfrm>
          <a:prstGeom prst="rect">
            <a:avLst/>
          </a:prstGeom>
          <a:noFill/>
        </p:spPr>
        <p:txBody>
          <a:bodyPr wrap="square" rtlCol="0">
            <a:spAutoFit/>
          </a:bodyPr>
          <a:lstStyle/>
          <a:p>
            <a:r>
              <a:rPr lang="en-US" b="1" dirty="0"/>
              <a:t>Transect </a:t>
            </a:r>
          </a:p>
          <a:p>
            <a:r>
              <a:rPr lang="en-US" b="1" dirty="0"/>
              <a:t>Line</a:t>
            </a:r>
          </a:p>
        </p:txBody>
      </p:sp>
      <p:sp>
        <p:nvSpPr>
          <p:cNvPr id="12" name="Content Placeholder 2">
            <a:extLst>
              <a:ext uri="{FF2B5EF4-FFF2-40B4-BE49-F238E27FC236}">
                <a16:creationId xmlns:a16="http://schemas.microsoft.com/office/drawing/2014/main" id="{DDA3D62D-EC41-926A-2A1B-4068C7D6CD3F}"/>
              </a:ext>
            </a:extLst>
          </p:cNvPr>
          <p:cNvSpPr txBox="1">
            <a:spLocks/>
          </p:cNvSpPr>
          <p:nvPr/>
        </p:nvSpPr>
        <p:spPr>
          <a:xfrm>
            <a:off x="6635853" y="2641182"/>
            <a:ext cx="5043698" cy="1817369"/>
          </a:xfrm>
          <a:prstGeom prst="rect">
            <a:avLst/>
          </a:prstGeom>
        </p:spPr>
        <p:txBody>
          <a:bodyPr/>
          <a:lstStyle/>
          <a:p>
            <a:pPr marL="342900" indent="-342900">
              <a:spcBef>
                <a:spcPct val="20000"/>
              </a:spcBef>
              <a:defRPr/>
            </a:pPr>
            <a:r>
              <a:rPr lang="en-US" sz="2000" u="sng" dirty="0"/>
              <a:t>Required data</a:t>
            </a:r>
          </a:p>
          <a:p>
            <a:pPr marL="285750" lvl="1" indent="-171450">
              <a:spcBef>
                <a:spcPct val="20000"/>
              </a:spcBef>
              <a:buFont typeface="Arial" pitchFamily="34" charset="0"/>
              <a:buChar char="–"/>
            </a:pPr>
            <a:r>
              <a:rPr lang="en-US" dirty="0"/>
              <a:t>Perpendicular distance (</a:t>
            </a:r>
            <a:r>
              <a:rPr lang="en-US" i="1" dirty="0"/>
              <a:t>d</a:t>
            </a:r>
            <a:r>
              <a:rPr lang="en-US" dirty="0"/>
              <a:t>)</a:t>
            </a:r>
          </a:p>
          <a:p>
            <a:pPr marL="114300" lvl="1">
              <a:spcBef>
                <a:spcPct val="20000"/>
              </a:spcBef>
            </a:pPr>
            <a:r>
              <a:rPr lang="en-US" dirty="0"/>
              <a:t>   OR Radial distance (</a:t>
            </a:r>
            <a:r>
              <a:rPr lang="en-US" i="1" dirty="0"/>
              <a:t>r</a:t>
            </a:r>
            <a:r>
              <a:rPr lang="en-US" dirty="0"/>
              <a:t>) and angle (</a:t>
            </a:r>
            <a:r>
              <a:rPr lang="az-Cyrl-AZ" i="1" dirty="0"/>
              <a:t>Ѳ</a:t>
            </a:r>
            <a:r>
              <a:rPr lang="en-US" dirty="0"/>
              <a:t>)</a:t>
            </a:r>
          </a:p>
          <a:p>
            <a:pPr marL="285750" lvl="1" indent="-171450">
              <a:spcBef>
                <a:spcPct val="20000"/>
              </a:spcBef>
              <a:buFont typeface="Arial" pitchFamily="34" charset="0"/>
              <a:buChar char="–"/>
              <a:defRPr/>
            </a:pPr>
            <a:r>
              <a:rPr lang="en-US" dirty="0"/>
              <a:t>Transect length</a:t>
            </a:r>
          </a:p>
          <a:p>
            <a:pPr marL="285750" lvl="1" indent="-171450">
              <a:spcBef>
                <a:spcPct val="20000"/>
              </a:spcBef>
              <a:buFont typeface="Arial" pitchFamily="34" charset="0"/>
              <a:buChar char="–"/>
              <a:defRPr/>
            </a:pPr>
            <a:r>
              <a:rPr lang="en-US" dirty="0"/>
              <a:t>Group size</a:t>
            </a:r>
          </a:p>
        </p:txBody>
      </p:sp>
      <p:grpSp>
        <p:nvGrpSpPr>
          <p:cNvPr id="26" name="Group 25">
            <a:extLst>
              <a:ext uri="{FF2B5EF4-FFF2-40B4-BE49-F238E27FC236}">
                <a16:creationId xmlns:a16="http://schemas.microsoft.com/office/drawing/2014/main" id="{FDD72EEC-3286-3313-22AC-B84742ECE8D4}"/>
              </a:ext>
            </a:extLst>
          </p:cNvPr>
          <p:cNvGrpSpPr/>
          <p:nvPr/>
        </p:nvGrpSpPr>
        <p:grpSpPr>
          <a:xfrm>
            <a:off x="9378712" y="3582655"/>
            <a:ext cx="2712573" cy="1010106"/>
            <a:chOff x="9359462" y="3428650"/>
            <a:chExt cx="2712573" cy="1010106"/>
          </a:xfrm>
        </p:grpSpPr>
        <p:cxnSp>
          <p:nvCxnSpPr>
            <p:cNvPr id="14" name="Connector: Curved 13">
              <a:extLst>
                <a:ext uri="{FF2B5EF4-FFF2-40B4-BE49-F238E27FC236}">
                  <a16:creationId xmlns:a16="http://schemas.microsoft.com/office/drawing/2014/main" id="{25B70A71-41D5-E1FD-A243-FFEF4B09CD39}"/>
                </a:ext>
              </a:extLst>
            </p:cNvPr>
            <p:cNvCxnSpPr>
              <a:cxnSpLocks/>
            </p:cNvCxnSpPr>
            <p:nvPr/>
          </p:nvCxnSpPr>
          <p:spPr>
            <a:xfrm rot="18660000" flipH="1">
              <a:off x="10788497" y="3477293"/>
              <a:ext cx="532958" cy="435671"/>
            </a:xfrm>
            <a:prstGeom prst="curvedConnector3">
              <a:avLst>
                <a:gd name="adj1" fmla="val -15016"/>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764FA46-C7B0-5D03-E7C4-4ED13E5FEE21}"/>
                </a:ext>
              </a:extLst>
            </p:cNvPr>
            <p:cNvSpPr txBox="1"/>
            <p:nvPr/>
          </p:nvSpPr>
          <p:spPr>
            <a:xfrm>
              <a:off x="9359462" y="4069424"/>
              <a:ext cx="2712573" cy="369332"/>
            </a:xfrm>
            <a:prstGeom prst="rect">
              <a:avLst/>
            </a:prstGeom>
            <a:noFill/>
          </p:spPr>
          <p:txBody>
            <a:bodyPr wrap="square">
              <a:spAutoFit/>
            </a:bodyPr>
            <a:lstStyle/>
            <a:p>
              <a:r>
                <a:rPr lang="en-US" dirty="0">
                  <a:solidFill>
                    <a:srgbClr val="FF0000"/>
                  </a:solidFill>
                </a:rPr>
                <a:t>Because </a:t>
              </a:r>
              <a:r>
                <a:rPr lang="en-US" i="1" dirty="0">
                  <a:solidFill>
                    <a:srgbClr val="FF0000"/>
                  </a:solidFill>
                </a:rPr>
                <a:t>d </a:t>
              </a:r>
              <a:r>
                <a:rPr lang="en-US" dirty="0">
                  <a:solidFill>
                    <a:srgbClr val="FF0000"/>
                  </a:solidFill>
                </a:rPr>
                <a:t>= </a:t>
              </a:r>
              <a:r>
                <a:rPr lang="en-US" i="1" dirty="0">
                  <a:solidFill>
                    <a:srgbClr val="FF0000"/>
                  </a:solidFill>
                </a:rPr>
                <a:t>r</a:t>
              </a:r>
              <a:r>
                <a:rPr lang="en-US" dirty="0">
                  <a:solidFill>
                    <a:srgbClr val="FF0000"/>
                  </a:solidFill>
                </a:rPr>
                <a:t> x sin(</a:t>
              </a:r>
              <a:r>
                <a:rPr lang="az-Cyrl-AZ" i="1" dirty="0">
                  <a:solidFill>
                    <a:srgbClr val="FF0000"/>
                  </a:solidFill>
                </a:rPr>
                <a:t>Ѳ</a:t>
              </a:r>
              <a:r>
                <a:rPr lang="en-US" dirty="0">
                  <a:solidFill>
                    <a:srgbClr val="FF0000"/>
                  </a:solidFill>
                </a:rPr>
                <a:t>) </a:t>
              </a:r>
            </a:p>
          </p:txBody>
        </p:sp>
      </p:grpSp>
    </p:spTree>
    <p:extLst>
      <p:ext uri="{BB962C8B-B14F-4D97-AF65-F5344CB8AC3E}">
        <p14:creationId xmlns:p14="http://schemas.microsoft.com/office/powerpoint/2010/main" val="40522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BC861-95D2-9FEA-F924-8DB4128F3648}"/>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Q1: Why do we count wildlife?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animals in a field&#10;&#10;Description automatically generated">
            <a:extLst>
              <a:ext uri="{FF2B5EF4-FFF2-40B4-BE49-F238E27FC236}">
                <a16:creationId xmlns:a16="http://schemas.microsoft.com/office/drawing/2014/main" id="{2DDAD080-CCEF-CAF0-DD27-B21AB631EA02}"/>
              </a:ext>
            </a:extLst>
          </p:cNvPr>
          <p:cNvPicPr>
            <a:picLocks noChangeAspect="1"/>
          </p:cNvPicPr>
          <p:nvPr/>
        </p:nvPicPr>
        <p:blipFill>
          <a:blip r:embed="rId2">
            <a:extLst>
              <a:ext uri="{28A0092B-C50C-407E-A947-70E740481C1C}">
                <a14:useLocalDpi xmlns:a14="http://schemas.microsoft.com/office/drawing/2010/main" val="0"/>
              </a:ext>
            </a:extLst>
          </a:blip>
          <a:srcRect t="18699" b="2875"/>
          <a:stretch/>
        </p:blipFill>
        <p:spPr>
          <a:xfrm>
            <a:off x="1860305" y="1505594"/>
            <a:ext cx="8471390" cy="4427438"/>
          </a:xfrm>
          <a:prstGeom prst="rect">
            <a:avLst/>
          </a:prstGeom>
        </p:spPr>
      </p:pic>
    </p:spTree>
    <p:extLst>
      <p:ext uri="{BB962C8B-B14F-4D97-AF65-F5344CB8AC3E}">
        <p14:creationId xmlns:p14="http://schemas.microsoft.com/office/powerpoint/2010/main" val="298008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475766" y="1600500"/>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334344" y="2202279"/>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16081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We detect every animal!</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Likely open habitat </a:t>
            </a:r>
            <a:r>
              <a:rPr lang="en-US" sz="2000" b="1" dirty="0">
                <a:solidFill>
                  <a:prstClr val="black"/>
                </a:solidFill>
                <a:latin typeface="Century Gothic"/>
                <a:ea typeface="+mn-lt"/>
                <a:cs typeface="Calibri" panose="020F0502020204030204"/>
              </a:rPr>
              <a:t>+</a:t>
            </a:r>
            <a:b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b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highly visible species</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Much more common!</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noProof="0" dirty="0">
                <a:solidFill>
                  <a:prstClr val="black"/>
                </a:solidFill>
                <a:latin typeface="Century Gothic"/>
                <a:ea typeface="+mn-lt"/>
                <a:cs typeface="Calibri" panose="020F0502020204030204"/>
              </a:rPr>
              <a:t>More animals seen close to our transect line</a:t>
            </a: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09531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475766" y="1590874"/>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334344" y="2192653"/>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16081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ea typeface="+mn-lt"/>
                <a:cs typeface="Calibri" panose="020F0502020204030204"/>
              </a:rPr>
              <a:t>We detect every animal!</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Likely open habitat </a:t>
            </a:r>
            <a:r>
              <a:rPr lang="en-US" sz="2000" b="1" dirty="0">
                <a:solidFill>
                  <a:prstClr val="black"/>
                </a:solidFill>
                <a:latin typeface="Century Gothic"/>
                <a:ea typeface="+mn-lt"/>
                <a:cs typeface="Calibri" panose="020F0502020204030204"/>
              </a:rPr>
              <a:t>+</a:t>
            </a:r>
            <a:b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b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highly visible species</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u="sng" dirty="0">
                <a:solidFill>
                  <a:prstClr val="black"/>
                </a:solidFill>
                <a:latin typeface="Century Gothic"/>
                <a:ea typeface="+mn-lt"/>
                <a:cs typeface="Calibri" panose="020F0502020204030204"/>
              </a:rPr>
              <a:t>Much</a:t>
            </a:r>
            <a:r>
              <a:rPr lang="en-US" sz="2000" b="1" dirty="0">
                <a:solidFill>
                  <a:prstClr val="black"/>
                </a:solidFill>
                <a:latin typeface="Century Gothic"/>
                <a:ea typeface="+mn-lt"/>
                <a:cs typeface="Calibri" panose="020F0502020204030204"/>
              </a:rPr>
              <a:t> more common!</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noProof="0" dirty="0">
                <a:solidFill>
                  <a:prstClr val="black"/>
                </a:solidFill>
                <a:latin typeface="Century Gothic"/>
                <a:ea typeface="+mn-lt"/>
                <a:cs typeface="Calibri" panose="020F0502020204030204"/>
              </a:rPr>
              <a:t>More animals seen close to our transect line</a:t>
            </a:r>
            <a:endParaRPr kumimoji="0" lang="en-US" sz="2000" b="0" strike="noStrike" kern="1200" cap="none" spc="0" normalizeH="0" baseline="0" noProof="0" dirty="0">
              <a:ln>
                <a:noFill/>
              </a:ln>
              <a:solidFill>
                <a:prstClr val="black"/>
              </a:solidFill>
              <a:effectLst/>
              <a:uLnTx/>
              <a:uFillTx/>
              <a:latin typeface="Century Gothic"/>
              <a:ea typeface="+mn-ea"/>
              <a:cs typeface="+mn-cs"/>
            </a:endParaRPr>
          </a:p>
        </p:txBody>
      </p:sp>
      <p:sp>
        <p:nvSpPr>
          <p:cNvPr id="5" name="TextBox 4">
            <a:extLst>
              <a:ext uri="{FF2B5EF4-FFF2-40B4-BE49-F238E27FC236}">
                <a16:creationId xmlns:a16="http://schemas.microsoft.com/office/drawing/2014/main" id="{D712B0B7-56EB-11FA-1832-16C0C2A03FE8}"/>
              </a:ext>
            </a:extLst>
          </p:cNvPr>
          <p:cNvSpPr txBox="1"/>
          <p:nvPr/>
        </p:nvSpPr>
        <p:spPr>
          <a:xfrm>
            <a:off x="1843872" y="4908692"/>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9" name="TextBox 8">
            <a:extLst>
              <a:ext uri="{FF2B5EF4-FFF2-40B4-BE49-F238E27FC236}">
                <a16:creationId xmlns:a16="http://schemas.microsoft.com/office/drawing/2014/main" id="{91EAD2D6-2F87-5F3F-3A55-39445CC49D29}"/>
              </a:ext>
            </a:extLst>
          </p:cNvPr>
          <p:cNvSpPr txBox="1"/>
          <p:nvPr/>
        </p:nvSpPr>
        <p:spPr>
          <a:xfrm>
            <a:off x="6821867" y="4908692"/>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&lt; 1</a:t>
            </a:r>
            <a:endParaRPr lang="en-US"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9BD934-D067-B1D9-F424-ED58F7F6C7C5}"/>
                  </a:ext>
                </a:extLst>
              </p:cNvPr>
              <p:cNvSpPr txBox="1"/>
              <p:nvPr/>
            </p:nvSpPr>
            <p:spPr>
              <a:xfrm>
                <a:off x="221823" y="5296179"/>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den>
                      </m:f>
                    </m:oMath>
                  </m:oMathPara>
                </a14:m>
                <a:endParaRPr lang="en-US" b="1" dirty="0">
                  <a:solidFill>
                    <a:srgbClr val="FF0000"/>
                  </a:solidFill>
                </a:endParaRPr>
              </a:p>
            </p:txBody>
          </p:sp>
        </mc:Choice>
        <mc:Fallback xmlns="">
          <p:sp>
            <p:nvSpPr>
              <p:cNvPr id="12" name="TextBox 11">
                <a:extLst>
                  <a:ext uri="{FF2B5EF4-FFF2-40B4-BE49-F238E27FC236}">
                    <a16:creationId xmlns:a16="http://schemas.microsoft.com/office/drawing/2014/main" id="{8C9BD934-D067-B1D9-F424-ED58F7F6C7C5}"/>
                  </a:ext>
                </a:extLst>
              </p:cNvPr>
              <p:cNvSpPr txBox="1">
                <a:spLocks noRot="1" noChangeAspect="1" noMove="1" noResize="1" noEditPoints="1" noAdjustHandles="1" noChangeArrowheads="1" noChangeShapeType="1" noTextEdit="1"/>
              </p:cNvSpPr>
              <p:nvPr/>
            </p:nvSpPr>
            <p:spPr>
              <a:xfrm>
                <a:off x="221823" y="5296179"/>
                <a:ext cx="6458550" cy="6658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B1C6E0-D1ED-2F54-FA76-3008117185E6}"/>
                  </a:ext>
                </a:extLst>
              </p:cNvPr>
              <p:cNvSpPr txBox="1"/>
              <p:nvPr/>
            </p:nvSpPr>
            <p:spPr>
              <a:xfrm>
                <a:off x="7718048" y="5297178"/>
                <a:ext cx="3896058" cy="369332"/>
              </a:xfrm>
              <a:prstGeom prst="rect">
                <a:avLst/>
              </a:prstGeom>
              <a:noFill/>
            </p:spPr>
            <p:txBody>
              <a:bodyPr wrap="square">
                <a:spAutoFit/>
              </a:bodyPr>
              <a:lstStyle/>
              <a:p>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oMath>
                </a14:m>
                <a:r>
                  <a:rPr lang="en-US" b="1" dirty="0">
                    <a:solidFill>
                      <a:srgbClr val="FF0000"/>
                    </a:solidFill>
                  </a:rPr>
                  <a:t>???</a:t>
                </a:r>
              </a:p>
            </p:txBody>
          </p:sp>
        </mc:Choice>
        <mc:Fallback xmlns="">
          <p:sp>
            <p:nvSpPr>
              <p:cNvPr id="13" name="TextBox 12">
                <a:extLst>
                  <a:ext uri="{FF2B5EF4-FFF2-40B4-BE49-F238E27FC236}">
                    <a16:creationId xmlns:a16="http://schemas.microsoft.com/office/drawing/2014/main" id="{69B1C6E0-D1ED-2F54-FA76-3008117185E6}"/>
                  </a:ext>
                </a:extLst>
              </p:cNvPr>
              <p:cNvSpPr txBox="1">
                <a:spLocks noRot="1" noChangeAspect="1" noMove="1" noResize="1" noEditPoints="1" noAdjustHandles="1" noChangeArrowheads="1" noChangeShapeType="1" noTextEdit="1"/>
              </p:cNvSpPr>
              <p:nvPr/>
            </p:nvSpPr>
            <p:spPr>
              <a:xfrm>
                <a:off x="7718048" y="5297178"/>
                <a:ext cx="3896058" cy="369332"/>
              </a:xfrm>
              <a:prstGeom prst="rect">
                <a:avLst/>
              </a:prstGeom>
              <a:blipFill>
                <a:blip r:embed="rId4"/>
                <a:stretch>
                  <a:fillRect l="-313" t="-9836"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201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D4931B-1B88-2003-0BC8-F8F2F66120C3}"/>
              </a:ext>
            </a:extLst>
          </p:cNvPr>
          <p:cNvPicPr>
            <a:picLocks noChangeAspect="1" noChangeArrowheads="1"/>
          </p:cNvPicPr>
          <p:nvPr/>
        </p:nvPicPr>
        <p:blipFill>
          <a:blip r:embed="rId2" cstate="print"/>
          <a:srcRect l="12909" t="33856" r="50683" b="36995"/>
          <a:stretch>
            <a:fillRect/>
          </a:stretch>
        </p:blipFill>
        <p:spPr bwMode="auto">
          <a:xfrm rot="1649782">
            <a:off x="2325444" y="2513448"/>
            <a:ext cx="3176557" cy="2641059"/>
          </a:xfrm>
          <a:prstGeom prst="rect">
            <a:avLst/>
          </a:prstGeom>
          <a:noFill/>
          <a:ln w="9525">
            <a:noFill/>
            <a:miter lim="800000"/>
            <a:headEnd/>
            <a:tailEnd/>
          </a:ln>
        </p:spPr>
      </p:pic>
      <p:pic>
        <p:nvPicPr>
          <p:cNvPr id="8" name="Picture 7">
            <a:extLst>
              <a:ext uri="{FF2B5EF4-FFF2-40B4-BE49-F238E27FC236}">
                <a16:creationId xmlns:a16="http://schemas.microsoft.com/office/drawing/2014/main" id="{41F9DFEB-E2CE-14FB-7D8A-E94EE7B3DE28}"/>
              </a:ext>
            </a:extLst>
          </p:cNvPr>
          <p:cNvPicPr>
            <a:picLocks noChangeAspect="1" noChangeArrowheads="1"/>
          </p:cNvPicPr>
          <p:nvPr/>
        </p:nvPicPr>
        <p:blipFill>
          <a:blip r:embed="rId2" cstate="print"/>
          <a:srcRect l="12909" r="50749" b="65639"/>
          <a:stretch>
            <a:fillRect/>
          </a:stretch>
        </p:blipFill>
        <p:spPr bwMode="auto">
          <a:xfrm rot="1618573">
            <a:off x="2415289" y="-454851"/>
            <a:ext cx="3142276" cy="3085212"/>
          </a:xfrm>
          <a:prstGeom prst="rect">
            <a:avLst/>
          </a:prstGeom>
          <a:noFill/>
          <a:ln w="9525">
            <a:noFill/>
            <a:miter lim="800000"/>
            <a:headEnd/>
            <a:tailEnd/>
          </a:ln>
        </p:spPr>
      </p:pic>
      <p:pic>
        <p:nvPicPr>
          <p:cNvPr id="7" name="Picture 6" descr="fig1.10_duckgraphs.jpg">
            <a:extLst>
              <a:ext uri="{FF2B5EF4-FFF2-40B4-BE49-F238E27FC236}">
                <a16:creationId xmlns:a16="http://schemas.microsoft.com/office/drawing/2014/main" id="{056F229D-DF49-CB80-AE22-4A2F6B77FBEB}"/>
              </a:ext>
            </a:extLst>
          </p:cNvPr>
          <p:cNvPicPr>
            <a:picLocks noChangeAspect="1"/>
          </p:cNvPicPr>
          <p:nvPr/>
        </p:nvPicPr>
        <p:blipFill>
          <a:blip r:embed="rId3" cstate="print"/>
          <a:srcRect t="5333" b="41754"/>
          <a:stretch/>
        </p:blipFill>
        <p:spPr>
          <a:xfrm>
            <a:off x="5607880" y="86635"/>
            <a:ext cx="5923187" cy="4990872"/>
          </a:xfrm>
          <a:prstGeom prst="rect">
            <a:avLst/>
          </a:prstGeom>
        </p:spPr>
      </p:pic>
      <p:sp>
        <p:nvSpPr>
          <p:cNvPr id="9" name="TextBox 8">
            <a:extLst>
              <a:ext uri="{FF2B5EF4-FFF2-40B4-BE49-F238E27FC236}">
                <a16:creationId xmlns:a16="http://schemas.microsoft.com/office/drawing/2014/main" id="{2B286E3E-2486-D223-5EA8-7B110368DB1F}"/>
              </a:ext>
            </a:extLst>
          </p:cNvPr>
          <p:cNvSpPr txBox="1"/>
          <p:nvPr/>
        </p:nvSpPr>
        <p:spPr>
          <a:xfrm>
            <a:off x="2373261" y="2126999"/>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10" name="TextBox 9">
            <a:extLst>
              <a:ext uri="{FF2B5EF4-FFF2-40B4-BE49-F238E27FC236}">
                <a16:creationId xmlns:a16="http://schemas.microsoft.com/office/drawing/2014/main" id="{44B560C9-71F0-BB46-41DC-3AE3FB623F2F}"/>
              </a:ext>
            </a:extLst>
          </p:cNvPr>
          <p:cNvSpPr txBox="1"/>
          <p:nvPr/>
        </p:nvSpPr>
        <p:spPr>
          <a:xfrm>
            <a:off x="2559078" y="4708175"/>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&lt; 1</a:t>
            </a:r>
            <a:endParaRPr lang="en-US" dirty="0">
              <a:solidFill>
                <a:srgbClr val="FF000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A79D13-5844-69E6-3EC5-EB45BE8D83CF}"/>
                  </a:ext>
                </a:extLst>
              </p:cNvPr>
              <p:cNvSpPr txBox="1"/>
              <p:nvPr/>
            </p:nvSpPr>
            <p:spPr>
              <a:xfrm>
                <a:off x="2559078" y="5275188"/>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Estimated detection prob. (</a:t>
                </a:r>
                <a14:m>
                  <m:oMath xmlns:m="http://schemas.openxmlformats.org/officeDocument/2006/math">
                    <m:acc>
                      <m:accPr>
                        <m:chr m:val="̂"/>
                        <m:ctrlPr>
                          <a:rPr lang="en-US" b="1" i="1">
                            <a:solidFill>
                              <a:srgbClr val="FF0000"/>
                            </a:solidFill>
                            <a:latin typeface="Cambria Math" panose="02040503050406030204" pitchFamily="18" charset="0"/>
                            <a:ea typeface="+mn-lt"/>
                            <a:cs typeface="Calibri" panose="020F0502020204030204"/>
                          </a:rPr>
                        </m:ctrlPr>
                      </m:accPr>
                      <m:e>
                        <m:r>
                          <a:rPr lang="en-US" b="1" i="1">
                            <a:solidFill>
                              <a:srgbClr val="FF0000"/>
                            </a:solidFill>
                            <a:latin typeface="Cambria Math" panose="02040503050406030204" pitchFamily="18" charset="0"/>
                            <a:ea typeface="+mn-lt"/>
                            <a:cs typeface="Calibri" panose="020F0502020204030204"/>
                          </a:rPr>
                          <m:t>𝒑</m:t>
                        </m:r>
                      </m:e>
                    </m:acc>
                  </m:oMath>
                </a14:m>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a:t>
                </a:r>
                <a:r>
                  <a:rPr lang="en-US" b="1" i="1" dirty="0">
                    <a:solidFill>
                      <a:srgbClr val="FF0000"/>
                    </a:solidFill>
                    <a:ea typeface="+mn-lt"/>
                    <a:cs typeface="Calibri" panose="020F0502020204030204"/>
                  </a:rPr>
                  <a:t> =</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0.65</a:t>
                </a:r>
                <a:endParaRPr lang="en-US" dirty="0">
                  <a:solidFill>
                    <a:srgbClr val="FF0000"/>
                  </a:solidFill>
                </a:endParaRPr>
              </a:p>
            </p:txBody>
          </p:sp>
        </mc:Choice>
        <mc:Fallback xmlns="">
          <p:sp>
            <p:nvSpPr>
              <p:cNvPr id="11" name="TextBox 10">
                <a:extLst>
                  <a:ext uri="{FF2B5EF4-FFF2-40B4-BE49-F238E27FC236}">
                    <a16:creationId xmlns:a16="http://schemas.microsoft.com/office/drawing/2014/main" id="{66A79D13-5844-69E6-3EC5-EB45BE8D83CF}"/>
                  </a:ext>
                </a:extLst>
              </p:cNvPr>
              <p:cNvSpPr txBox="1">
                <a:spLocks noRot="1" noChangeAspect="1" noMove="1" noResize="1" noEditPoints="1" noAdjustHandles="1" noChangeArrowheads="1" noChangeShapeType="1" noTextEdit="1"/>
              </p:cNvSpPr>
              <p:nvPr/>
            </p:nvSpPr>
            <p:spPr>
              <a:xfrm>
                <a:off x="2559078" y="5275188"/>
                <a:ext cx="6097604" cy="369332"/>
              </a:xfrm>
              <a:prstGeom prst="rect">
                <a:avLst/>
              </a:prstGeom>
              <a:blipFill>
                <a:blip r:embed="rId4"/>
                <a:stretch>
                  <a:fillRect l="-900" t="-8197" b="-2459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B6FD6C3D-1C91-57B8-A772-A1B4B849125C}"/>
              </a:ext>
            </a:extLst>
          </p:cNvPr>
          <p:cNvSpPr/>
          <p:nvPr/>
        </p:nvSpPr>
        <p:spPr>
          <a:xfrm>
            <a:off x="6910939" y="3388100"/>
            <a:ext cx="3763478" cy="529390"/>
          </a:xfrm>
          <a:custGeom>
            <a:avLst/>
            <a:gdLst>
              <a:gd name="connsiteX0" fmla="*/ 0 w 3763478"/>
              <a:gd name="connsiteY0" fmla="*/ 0 h 529390"/>
              <a:gd name="connsiteX1" fmla="*/ 2281187 w 3763478"/>
              <a:gd name="connsiteY1" fmla="*/ 202131 h 529390"/>
              <a:gd name="connsiteX2" fmla="*/ 3647975 w 3763478"/>
              <a:gd name="connsiteY2" fmla="*/ 500514 h 529390"/>
              <a:gd name="connsiteX3" fmla="*/ 3647975 w 3763478"/>
              <a:gd name="connsiteY3" fmla="*/ 500514 h 529390"/>
              <a:gd name="connsiteX4" fmla="*/ 3763478 w 3763478"/>
              <a:gd name="connsiteY4" fmla="*/ 529390 h 5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478" h="529390">
                <a:moveTo>
                  <a:pt x="0" y="0"/>
                </a:moveTo>
                <a:cubicBezTo>
                  <a:pt x="836595" y="59356"/>
                  <a:pt x="1673191" y="118712"/>
                  <a:pt x="2281187" y="202131"/>
                </a:cubicBezTo>
                <a:cubicBezTo>
                  <a:pt x="2889183" y="285550"/>
                  <a:pt x="3647975" y="500514"/>
                  <a:pt x="3647975" y="500514"/>
                </a:cubicBezTo>
                <a:lnTo>
                  <a:pt x="3647975" y="500514"/>
                </a:lnTo>
                <a:lnTo>
                  <a:pt x="3763478" y="529390"/>
                </a:ln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9C22CD-2ACA-2877-009D-118EA7614C7C}"/>
              </a:ext>
            </a:extLst>
          </p:cNvPr>
          <p:cNvSpPr/>
          <p:nvPr/>
        </p:nvSpPr>
        <p:spPr>
          <a:xfrm>
            <a:off x="6910939" y="3365437"/>
            <a:ext cx="3676850" cy="147704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D245042-E494-5760-349C-BA677E4A67CE}"/>
              </a:ext>
            </a:extLst>
          </p:cNvPr>
          <p:cNvSpPr/>
          <p:nvPr/>
        </p:nvSpPr>
        <p:spPr>
          <a:xfrm>
            <a:off x="6910939" y="3407351"/>
            <a:ext cx="3657600" cy="1443789"/>
          </a:xfrm>
          <a:custGeom>
            <a:avLst/>
            <a:gdLst>
              <a:gd name="connsiteX0" fmla="*/ 0 w 3657600"/>
              <a:gd name="connsiteY0" fmla="*/ 1443789 h 1443789"/>
              <a:gd name="connsiteX1" fmla="*/ 0 w 3657600"/>
              <a:gd name="connsiteY1" fmla="*/ 0 h 1443789"/>
              <a:gd name="connsiteX2" fmla="*/ 1568918 w 3657600"/>
              <a:gd name="connsiteY2" fmla="*/ 115503 h 1443789"/>
              <a:gd name="connsiteX3" fmla="*/ 2618072 w 3657600"/>
              <a:gd name="connsiteY3" fmla="*/ 240631 h 1443789"/>
              <a:gd name="connsiteX4" fmla="*/ 3176337 w 3657600"/>
              <a:gd name="connsiteY4" fmla="*/ 375385 h 1443789"/>
              <a:gd name="connsiteX5" fmla="*/ 3657600 w 3657600"/>
              <a:gd name="connsiteY5" fmla="*/ 519764 h 1443789"/>
              <a:gd name="connsiteX6" fmla="*/ 3657600 w 3657600"/>
              <a:gd name="connsiteY6" fmla="*/ 1395663 h 1443789"/>
              <a:gd name="connsiteX7" fmla="*/ 0 w 3657600"/>
              <a:gd name="connsiteY7" fmla="*/ 1443789 h 144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600" h="1443789">
                <a:moveTo>
                  <a:pt x="0" y="1443789"/>
                </a:moveTo>
                <a:lnTo>
                  <a:pt x="0" y="0"/>
                </a:lnTo>
                <a:lnTo>
                  <a:pt x="1568918" y="115503"/>
                </a:lnTo>
                <a:lnTo>
                  <a:pt x="2618072" y="240631"/>
                </a:lnTo>
                <a:lnTo>
                  <a:pt x="3176337" y="375385"/>
                </a:lnTo>
                <a:lnTo>
                  <a:pt x="3657600" y="519764"/>
                </a:lnTo>
                <a:lnTo>
                  <a:pt x="3657600" y="1395663"/>
                </a:lnTo>
                <a:lnTo>
                  <a:pt x="0" y="1443789"/>
                </a:lnTo>
                <a:close/>
              </a:path>
            </a:pathLst>
          </a:custGeom>
          <a:solidFill>
            <a:schemeClr val="tx1">
              <a:lumMod val="50000"/>
              <a:lumOff val="50000"/>
              <a:alpha val="4509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D056796-9207-2729-27EF-020499B901E7}"/>
              </a:ext>
            </a:extLst>
          </p:cNvPr>
          <p:cNvGrpSpPr/>
          <p:nvPr/>
        </p:nvGrpSpPr>
        <p:grpSpPr>
          <a:xfrm>
            <a:off x="8905329" y="4281980"/>
            <a:ext cx="3286671" cy="1304412"/>
            <a:chOff x="8785364" y="3134344"/>
            <a:chExt cx="3286671" cy="1304412"/>
          </a:xfrm>
        </p:grpSpPr>
        <p:cxnSp>
          <p:nvCxnSpPr>
            <p:cNvPr id="17" name="Connector: Curved 16">
              <a:extLst>
                <a:ext uri="{FF2B5EF4-FFF2-40B4-BE49-F238E27FC236}">
                  <a16:creationId xmlns:a16="http://schemas.microsoft.com/office/drawing/2014/main" id="{2A6A33D6-676B-5ED6-B330-A3FFEBF7D38D}"/>
                </a:ext>
              </a:extLst>
            </p:cNvPr>
            <p:cNvCxnSpPr>
              <a:cxnSpLocks/>
            </p:cNvCxnSpPr>
            <p:nvPr/>
          </p:nvCxnSpPr>
          <p:spPr>
            <a:xfrm>
              <a:off x="8785364" y="3134344"/>
              <a:ext cx="2377090" cy="945918"/>
            </a:xfrm>
            <a:prstGeom prst="curvedConnector2">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48C6A873-0637-0BC3-A85A-C8205435BA3D}"/>
                </a:ext>
              </a:extLst>
            </p:cNvPr>
            <p:cNvSpPr txBox="1"/>
            <p:nvPr/>
          </p:nvSpPr>
          <p:spPr>
            <a:xfrm>
              <a:off x="9359462" y="4069424"/>
              <a:ext cx="2712573" cy="369332"/>
            </a:xfrm>
            <a:prstGeom prst="rect">
              <a:avLst/>
            </a:prstGeom>
            <a:noFill/>
          </p:spPr>
          <p:txBody>
            <a:bodyPr wrap="square">
              <a:spAutoFit/>
            </a:bodyPr>
            <a:lstStyle/>
            <a:p>
              <a:endParaRPr lang="en-US" dirty="0">
                <a:solidFill>
                  <a:srgbClr val="FF0000"/>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42D351-5CFB-835B-CE0F-77350B214F01}"/>
                  </a:ext>
                </a:extLst>
              </p:cNvPr>
              <p:cNvSpPr txBox="1"/>
              <p:nvPr/>
            </p:nvSpPr>
            <p:spPr>
              <a:xfrm>
                <a:off x="8768615" y="5219605"/>
                <a:ext cx="3896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F0000"/>
                              </a:solidFill>
                              <a:latin typeface="Cambria Math" panose="02040503050406030204" pitchFamily="18" charset="0"/>
                              <a:ea typeface="+mn-lt"/>
                              <a:cs typeface="Calibri" panose="020F0502020204030204"/>
                            </a:rPr>
                          </m:ctrlPr>
                        </m:accPr>
                        <m:e>
                          <m:r>
                            <a:rPr lang="en-US" sz="1800" b="1" i="1" smtClean="0">
                              <a:solidFill>
                                <a:srgbClr val="FF0000"/>
                              </a:solidFill>
                              <a:latin typeface="Cambria Math" panose="02040503050406030204" pitchFamily="18" charset="0"/>
                              <a:ea typeface="+mn-lt"/>
                              <a:cs typeface="Calibri" panose="020F0502020204030204"/>
                            </a:rPr>
                            <m:t>𝒑</m:t>
                          </m:r>
                        </m:e>
                      </m:acc>
                      <m:r>
                        <a:rPr lang="en-US" sz="1800" b="1" i="1" smtClean="0">
                          <a:solidFill>
                            <a:srgbClr val="FF0000"/>
                          </a:solidFill>
                          <a:latin typeface="Cambria Math" panose="02040503050406030204" pitchFamily="18" charset="0"/>
                          <a:ea typeface="+mn-lt"/>
                          <a:cs typeface="Calibri" panose="020F0502020204030204"/>
                        </a:rPr>
                        <m:t>=</m:t>
                      </m:r>
                      <m:r>
                        <a:rPr lang="en-US" sz="1800" b="1" i="0" smtClean="0">
                          <a:solidFill>
                            <a:srgbClr val="FF0000"/>
                          </a:solidFill>
                          <a:latin typeface="Cambria Math" panose="02040503050406030204" pitchFamily="18" charset="0"/>
                          <a:ea typeface="+mn-lt"/>
                          <a:cs typeface="Calibri" panose="020F0502020204030204"/>
                        </a:rPr>
                        <m:t>𝐀𝐫𝐞𝐚</m:t>
                      </m:r>
                      <m:r>
                        <a:rPr lang="en-US" sz="1800" b="1" i="0" smtClean="0">
                          <a:solidFill>
                            <a:srgbClr val="FF0000"/>
                          </a:solidFill>
                          <a:latin typeface="Cambria Math" panose="02040503050406030204" pitchFamily="18" charset="0"/>
                          <a:ea typeface="+mn-lt"/>
                          <a:cs typeface="Calibri" panose="020F0502020204030204"/>
                        </a:rPr>
                        <m:t> </m:t>
                      </m:r>
                      <m:r>
                        <a:rPr lang="en-US" sz="1800" b="1" i="0" smtClean="0">
                          <a:solidFill>
                            <a:srgbClr val="FF0000"/>
                          </a:solidFill>
                          <a:latin typeface="Cambria Math" panose="02040503050406030204" pitchFamily="18" charset="0"/>
                          <a:ea typeface="+mn-lt"/>
                          <a:cs typeface="Calibri" panose="020F0502020204030204"/>
                        </a:rPr>
                        <m:t>𝐮𝐧𝐝𝐞𝐫</m:t>
                      </m:r>
                      <m:r>
                        <a:rPr lang="en-US" sz="1800" b="1" i="0" smtClean="0">
                          <a:solidFill>
                            <a:srgbClr val="FF0000"/>
                          </a:solidFill>
                          <a:latin typeface="Cambria Math" panose="02040503050406030204" pitchFamily="18" charset="0"/>
                          <a:ea typeface="+mn-lt"/>
                          <a:cs typeface="Calibri" panose="020F0502020204030204"/>
                        </a:rPr>
                        <m:t> </m:t>
                      </m:r>
                      <m:r>
                        <a:rPr lang="en-US" sz="1800" b="1" i="0" smtClean="0">
                          <a:solidFill>
                            <a:srgbClr val="FF0000"/>
                          </a:solidFill>
                          <a:latin typeface="Cambria Math" panose="02040503050406030204" pitchFamily="18" charset="0"/>
                          <a:ea typeface="+mn-lt"/>
                          <a:cs typeface="Calibri" panose="020F0502020204030204"/>
                        </a:rPr>
                        <m:t>𝐜𝐮𝐫𝐯𝐞</m:t>
                      </m:r>
                    </m:oMath>
                  </m:oMathPara>
                </a14:m>
                <a:endParaRPr lang="en-US" b="1" dirty="0">
                  <a:solidFill>
                    <a:srgbClr val="FF0000"/>
                  </a:solidFill>
                </a:endParaRPr>
              </a:p>
            </p:txBody>
          </p:sp>
        </mc:Choice>
        <mc:Fallback xmlns="">
          <p:sp>
            <p:nvSpPr>
              <p:cNvPr id="24" name="TextBox 23">
                <a:extLst>
                  <a:ext uri="{FF2B5EF4-FFF2-40B4-BE49-F238E27FC236}">
                    <a16:creationId xmlns:a16="http://schemas.microsoft.com/office/drawing/2014/main" id="{F342D351-5CFB-835B-CE0F-77350B214F01}"/>
                  </a:ext>
                </a:extLst>
              </p:cNvPr>
              <p:cNvSpPr txBox="1">
                <a:spLocks noRot="1" noChangeAspect="1" noMove="1" noResize="1" noEditPoints="1" noAdjustHandles="1" noChangeArrowheads="1" noChangeShapeType="1" noTextEdit="1"/>
              </p:cNvSpPr>
              <p:nvPr/>
            </p:nvSpPr>
            <p:spPr>
              <a:xfrm>
                <a:off x="8768615" y="5219605"/>
                <a:ext cx="3896058" cy="369332"/>
              </a:xfrm>
              <a:prstGeom prst="rect">
                <a:avLst/>
              </a:prstGeom>
              <a:blipFill>
                <a:blip r:embed="rId5"/>
                <a:stretch>
                  <a:fillRect t="-3279" b="-9836"/>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3F0178A7-76C7-97A9-55EF-F3E5ED6E2032}"/>
              </a:ext>
            </a:extLst>
          </p:cNvPr>
          <p:cNvCxnSpPr>
            <a:cxnSpLocks/>
            <a:endCxn id="11" idx="2"/>
          </p:cNvCxnSpPr>
          <p:nvPr/>
        </p:nvCxnSpPr>
        <p:spPr>
          <a:xfrm rot="10800000" flipV="1">
            <a:off x="5607881" y="5632950"/>
            <a:ext cx="5066547" cy="11569"/>
          </a:xfrm>
          <a:prstGeom prst="curvedConnector4">
            <a:avLst>
              <a:gd name="adj1" fmla="val 210"/>
              <a:gd name="adj2" fmla="val 4315403"/>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5302F8C-E0E6-867F-D03D-0C0C0625BE48}"/>
                  </a:ext>
                </a:extLst>
              </p:cNvPr>
              <p:cNvSpPr txBox="1"/>
              <p:nvPr/>
            </p:nvSpPr>
            <p:spPr>
              <a:xfrm>
                <a:off x="5304154" y="6050913"/>
                <a:ext cx="6333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𝑫𝒊𝒔𝒕𝒂𝒏𝒄𝒆</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𝒔𝒂𝒎𝒑𝒍𝒊𝒏𝒈</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𝒎𝒐𝒅𝒆𝒍</m:t>
                      </m:r>
                    </m:oMath>
                  </m:oMathPara>
                </a14:m>
                <a:endParaRPr lang="en-US" b="1" dirty="0">
                  <a:solidFill>
                    <a:srgbClr val="FF0000"/>
                  </a:solidFill>
                </a:endParaRPr>
              </a:p>
            </p:txBody>
          </p:sp>
        </mc:Choice>
        <mc:Fallback xmlns="">
          <p:sp>
            <p:nvSpPr>
              <p:cNvPr id="31" name="TextBox 30">
                <a:extLst>
                  <a:ext uri="{FF2B5EF4-FFF2-40B4-BE49-F238E27FC236}">
                    <a16:creationId xmlns:a16="http://schemas.microsoft.com/office/drawing/2014/main" id="{85302F8C-E0E6-867F-D03D-0C0C0625BE48}"/>
                  </a:ext>
                </a:extLst>
              </p:cNvPr>
              <p:cNvSpPr txBox="1">
                <a:spLocks noRot="1" noChangeAspect="1" noMove="1" noResize="1" noEditPoints="1" noAdjustHandles="1" noChangeArrowheads="1" noChangeShapeType="1" noTextEdit="1"/>
              </p:cNvSpPr>
              <p:nvPr/>
            </p:nvSpPr>
            <p:spPr>
              <a:xfrm>
                <a:off x="5304154" y="6050913"/>
                <a:ext cx="6333422" cy="369332"/>
              </a:xfrm>
              <a:prstGeom prst="rect">
                <a:avLst/>
              </a:prstGeom>
              <a:blipFill>
                <a:blip r:embed="rId6"/>
                <a:stretch>
                  <a:fillRect b="-18333"/>
                </a:stretch>
              </a:blipFill>
            </p:spPr>
            <p:txBody>
              <a:bodyPr/>
              <a:lstStyle/>
              <a:p>
                <a:r>
                  <a:rPr lang="en-US">
                    <a:noFill/>
                  </a:rPr>
                  <a:t> </a:t>
                </a:r>
              </a:p>
            </p:txBody>
          </p:sp>
        </mc:Fallback>
      </mc:AlternateContent>
      <p:pic>
        <p:nvPicPr>
          <p:cNvPr id="37" name="Picture 36" descr="A blue and grey logo&#10;&#10;Description automatically generated">
            <a:extLst>
              <a:ext uri="{FF2B5EF4-FFF2-40B4-BE49-F238E27FC236}">
                <a16:creationId xmlns:a16="http://schemas.microsoft.com/office/drawing/2014/main" id="{06C25EF1-75EA-DD9F-4656-637331D428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6997" y="5576820"/>
            <a:ext cx="429603" cy="332883"/>
          </a:xfrm>
          <a:prstGeom prst="rect">
            <a:avLst/>
          </a:prstGeom>
        </p:spPr>
      </p:pic>
      <p:pic>
        <p:nvPicPr>
          <p:cNvPr id="35" name="Graphic 34" descr="Computer with solid fill">
            <a:extLst>
              <a:ext uri="{FF2B5EF4-FFF2-40B4-BE49-F238E27FC236}">
                <a16:creationId xmlns:a16="http://schemas.microsoft.com/office/drawing/2014/main" id="{2850E545-7CC7-9EAA-FF24-2FF5E201F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20778" y="5380309"/>
            <a:ext cx="914400" cy="914400"/>
          </a:xfrm>
          <a:prstGeom prst="rect">
            <a:avLst/>
          </a:prstGeom>
        </p:spPr>
      </p:pic>
    </p:spTree>
    <p:extLst>
      <p:ext uri="{BB962C8B-B14F-4D97-AF65-F5344CB8AC3E}">
        <p14:creationId xmlns:p14="http://schemas.microsoft.com/office/powerpoint/2010/main" val="26268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4" grpId="0" animBg="1"/>
      <p:bldP spid="15" grpId="0" animBg="1"/>
      <p:bldP spid="24"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3FDA-C657-4DD6-3357-D0A57AE2040D}"/>
              </a:ext>
            </a:extLst>
          </p:cNvPr>
          <p:cNvPicPr>
            <a:picLocks noChangeAspect="1" noChangeArrowheads="1"/>
          </p:cNvPicPr>
          <p:nvPr/>
        </p:nvPicPr>
        <p:blipFill>
          <a:blip r:embed="rId2" cstate="print"/>
          <a:srcRect l="12909" r="50749" b="65639"/>
          <a:stretch>
            <a:fillRect/>
          </a:stretch>
        </p:blipFill>
        <p:spPr bwMode="auto">
          <a:xfrm rot="1638228">
            <a:off x="1331386" y="586139"/>
            <a:ext cx="3950665" cy="3878920"/>
          </a:xfrm>
          <a:prstGeom prst="rect">
            <a:avLst/>
          </a:prstGeom>
          <a:noFill/>
          <a:ln w="9525">
            <a:noFill/>
            <a:miter lim="800000"/>
            <a:headEnd/>
            <a:tailEnd/>
          </a:ln>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6112964" y="1187918"/>
            <a:ext cx="3827666" cy="3182405"/>
          </a:xfrm>
          <a:prstGeom prst="rect">
            <a:avLst/>
          </a:prstGeom>
          <a:noFill/>
          <a:ln w="9525">
            <a:noFill/>
            <a:miter lim="800000"/>
            <a:headEnd/>
            <a:tailEnd/>
          </a:ln>
        </p:spPr>
      </p:pic>
      <p:sp>
        <p:nvSpPr>
          <p:cNvPr id="7" name="TextBox 6">
            <a:extLst>
              <a:ext uri="{FF2B5EF4-FFF2-40B4-BE49-F238E27FC236}">
                <a16:creationId xmlns:a16="http://schemas.microsoft.com/office/drawing/2014/main" id="{E631FE04-AA3F-29B7-7A5A-1B6CEEF8BBE6}"/>
              </a:ext>
            </a:extLst>
          </p:cNvPr>
          <p:cNvSpPr txBox="1"/>
          <p:nvPr/>
        </p:nvSpPr>
        <p:spPr>
          <a:xfrm>
            <a:off x="1752089" y="1466266"/>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a:t>
            </a:r>
            <a:r>
              <a:rPr lang="en-US" sz="2000" b="1" dirty="0">
                <a:solidFill>
                  <a:prstClr val="black"/>
                </a:solidFill>
                <a:latin typeface="Century Gothic"/>
                <a:ea typeface="+mn-lt"/>
                <a:cs typeface="Calibri" panose="020F0502020204030204"/>
              </a:rPr>
              <a:t>:</a:t>
            </a:r>
          </a:p>
        </p:txBody>
      </p:sp>
      <p:sp>
        <p:nvSpPr>
          <p:cNvPr id="10" name="TextBox 9">
            <a:extLst>
              <a:ext uri="{FF2B5EF4-FFF2-40B4-BE49-F238E27FC236}">
                <a16:creationId xmlns:a16="http://schemas.microsoft.com/office/drawing/2014/main" id="{20219B1D-9BB4-F0A5-52AA-FCFB09F91B54}"/>
              </a:ext>
            </a:extLst>
          </p:cNvPr>
          <p:cNvSpPr txBox="1"/>
          <p:nvPr/>
        </p:nvSpPr>
        <p:spPr>
          <a:xfrm>
            <a:off x="6560989" y="1466265"/>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5" name="TextBox 4">
            <a:extLst>
              <a:ext uri="{FF2B5EF4-FFF2-40B4-BE49-F238E27FC236}">
                <a16:creationId xmlns:a16="http://schemas.microsoft.com/office/drawing/2014/main" id="{D712B0B7-56EB-11FA-1832-16C0C2A03FE8}"/>
              </a:ext>
            </a:extLst>
          </p:cNvPr>
          <p:cNvSpPr txBox="1"/>
          <p:nvPr/>
        </p:nvSpPr>
        <p:spPr>
          <a:xfrm>
            <a:off x="1719116" y="3868646"/>
            <a:ext cx="6097604" cy="646331"/>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 = 1</a:t>
            </a:r>
          </a:p>
          <a:p>
            <a:endPar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endParaRPr>
          </a:p>
        </p:txBody>
      </p:sp>
      <p:sp>
        <p:nvSpPr>
          <p:cNvPr id="9" name="TextBox 8">
            <a:extLst>
              <a:ext uri="{FF2B5EF4-FFF2-40B4-BE49-F238E27FC236}">
                <a16:creationId xmlns:a16="http://schemas.microsoft.com/office/drawing/2014/main" id="{91EAD2D6-2F87-5F3F-3A55-39445CC49D29}"/>
              </a:ext>
            </a:extLst>
          </p:cNvPr>
          <p:cNvSpPr txBox="1"/>
          <p:nvPr/>
        </p:nvSpPr>
        <p:spPr>
          <a:xfrm>
            <a:off x="6658611" y="3822479"/>
            <a:ext cx="6097604" cy="369332"/>
          </a:xfrm>
          <a:prstGeom prst="rect">
            <a:avLst/>
          </a:prstGeom>
          <a:noFill/>
        </p:spPr>
        <p:txBody>
          <a:bodyPr wrap="square">
            <a:spAutoFit/>
          </a:bodyPr>
          <a:lstStyle/>
          <a:p>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Detection probability (</a:t>
            </a:r>
            <a:r>
              <a:rPr kumimoji="0" lang="en-US" sz="1800" b="1" i="1" strike="noStrike" kern="1200" cap="none" spc="0" normalizeH="0" baseline="0" noProof="0" dirty="0">
                <a:ln>
                  <a:noFill/>
                </a:ln>
                <a:solidFill>
                  <a:srgbClr val="FF0000"/>
                </a:solidFill>
                <a:effectLst/>
                <a:uLnTx/>
                <a:uFillTx/>
                <a:latin typeface="Century Gothic"/>
                <a:ea typeface="+mn-lt"/>
                <a:cs typeface="Calibri" panose="020F0502020204030204"/>
              </a:rPr>
              <a:t>p</a:t>
            </a:r>
            <a:r>
              <a:rPr kumimoji="0" lang="en-US" sz="1800" b="1" strike="noStrike" kern="1200" cap="none" spc="0" normalizeH="0" baseline="0" noProof="0" dirty="0">
                <a:ln>
                  <a:noFill/>
                </a:ln>
                <a:solidFill>
                  <a:srgbClr val="FF0000"/>
                </a:solidFill>
                <a:effectLst/>
                <a:uLnTx/>
                <a:uFillTx/>
                <a:latin typeface="Century Gothic"/>
                <a:ea typeface="+mn-lt"/>
                <a:cs typeface="Calibri" panose="020F0502020204030204"/>
              </a:rPr>
              <a:t>) = 0.65</a:t>
            </a:r>
            <a:endParaRPr lang="en-US"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9BD934-D067-B1D9-F424-ED58F7F6C7C5}"/>
                  </a:ext>
                </a:extLst>
              </p:cNvPr>
              <p:cNvSpPr txBox="1"/>
              <p:nvPr/>
            </p:nvSpPr>
            <p:spPr>
              <a:xfrm>
                <a:off x="146904" y="4290079"/>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den>
                      </m:f>
                    </m:oMath>
                  </m:oMathPara>
                </a14:m>
                <a:endParaRPr lang="en-US" b="1" dirty="0">
                  <a:solidFill>
                    <a:srgbClr val="FF0000"/>
                  </a:solidFill>
                </a:endParaRPr>
              </a:p>
            </p:txBody>
          </p:sp>
        </mc:Choice>
        <mc:Fallback xmlns="">
          <p:sp>
            <p:nvSpPr>
              <p:cNvPr id="12" name="TextBox 11">
                <a:extLst>
                  <a:ext uri="{FF2B5EF4-FFF2-40B4-BE49-F238E27FC236}">
                    <a16:creationId xmlns:a16="http://schemas.microsoft.com/office/drawing/2014/main" id="{8C9BD934-D067-B1D9-F424-ED58F7F6C7C5}"/>
                  </a:ext>
                </a:extLst>
              </p:cNvPr>
              <p:cNvSpPr txBox="1">
                <a:spLocks noRot="1" noChangeAspect="1" noMove="1" noResize="1" noEditPoints="1" noAdjustHandles="1" noChangeArrowheads="1" noChangeShapeType="1" noTextEdit="1"/>
              </p:cNvSpPr>
              <p:nvPr/>
            </p:nvSpPr>
            <p:spPr>
              <a:xfrm>
                <a:off x="146904" y="4290079"/>
                <a:ext cx="6458550" cy="6658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B1C6E0-D1ED-2F54-FA76-3008117185E6}"/>
                  </a:ext>
                </a:extLst>
              </p:cNvPr>
              <p:cNvSpPr txBox="1"/>
              <p:nvPr/>
            </p:nvSpPr>
            <p:spPr>
              <a:xfrm>
                <a:off x="7634125" y="4389590"/>
                <a:ext cx="3896058" cy="369332"/>
              </a:xfrm>
              <a:prstGeom prst="rect">
                <a:avLst/>
              </a:prstGeom>
              <a:noFill/>
            </p:spPr>
            <p:txBody>
              <a:bodyPr wrap="square">
                <a:spAutoFit/>
              </a:bodyPr>
              <a:lstStyle/>
              <a:p>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oMath>
                </a14:m>
                <a:r>
                  <a:rPr lang="en-US" b="1" dirty="0">
                    <a:solidFill>
                      <a:srgbClr val="FF0000"/>
                    </a:solidFill>
                  </a:rPr>
                  <a:t>???</a:t>
                </a:r>
              </a:p>
            </p:txBody>
          </p:sp>
        </mc:Choice>
        <mc:Fallback xmlns="">
          <p:sp>
            <p:nvSpPr>
              <p:cNvPr id="13" name="TextBox 12">
                <a:extLst>
                  <a:ext uri="{FF2B5EF4-FFF2-40B4-BE49-F238E27FC236}">
                    <a16:creationId xmlns:a16="http://schemas.microsoft.com/office/drawing/2014/main" id="{69B1C6E0-D1ED-2F54-FA76-3008117185E6}"/>
                  </a:ext>
                </a:extLst>
              </p:cNvPr>
              <p:cNvSpPr txBox="1">
                <a:spLocks noRot="1" noChangeAspect="1" noMove="1" noResize="1" noEditPoints="1" noAdjustHandles="1" noChangeArrowheads="1" noChangeShapeType="1" noTextEdit="1"/>
              </p:cNvSpPr>
              <p:nvPr/>
            </p:nvSpPr>
            <p:spPr>
              <a:xfrm>
                <a:off x="7634125" y="4389590"/>
                <a:ext cx="3896058" cy="369332"/>
              </a:xfrm>
              <a:prstGeom prst="rect">
                <a:avLst/>
              </a:prstGeom>
              <a:blipFill>
                <a:blip r:embed="rId4"/>
                <a:stretch>
                  <a:fillRect l="-313" t="-8197"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Why Bother with Distance Sampling?</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34A6C3-C909-9B35-2FA5-0CA5D906E2F0}"/>
                  </a:ext>
                </a:extLst>
              </p:cNvPr>
              <p:cNvSpPr txBox="1"/>
              <p:nvPr/>
            </p:nvSpPr>
            <p:spPr>
              <a:xfrm>
                <a:off x="5155556" y="4905928"/>
                <a:ext cx="6458550" cy="665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𝑫𝒆𝒏𝒔𝒊𝒕𝒚</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𝑪𝒐𝒖𝒏𝒕𝒆𝒅</m:t>
                          </m:r>
                        </m:num>
                        <m:den>
                          <m:r>
                            <a:rPr lang="en-US" sz="1800" b="1" i="1" smtClean="0">
                              <a:solidFill>
                                <a:srgbClr val="FF0000"/>
                              </a:solidFill>
                              <a:latin typeface="Cambria Math" panose="02040503050406030204" pitchFamily="18" charset="0"/>
                              <a:ea typeface="+mn-lt"/>
                              <a:cs typeface="Calibri" panose="020F0502020204030204"/>
                            </a:rPr>
                            <m:t>𝑨𝒓𝒆𝒂</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𝑺𝒖𝒓𝒗𝒆𝒚𝒆𝒅</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𝒑</m:t>
                          </m:r>
                        </m:den>
                      </m:f>
                    </m:oMath>
                  </m:oMathPara>
                </a14:m>
                <a:endParaRPr lang="en-US" b="1" dirty="0">
                  <a:solidFill>
                    <a:srgbClr val="FF0000"/>
                  </a:solidFill>
                </a:endParaRPr>
              </a:p>
            </p:txBody>
          </p:sp>
        </mc:Choice>
        <mc:Fallback xmlns="">
          <p:sp>
            <p:nvSpPr>
              <p:cNvPr id="8" name="TextBox 7">
                <a:extLst>
                  <a:ext uri="{FF2B5EF4-FFF2-40B4-BE49-F238E27FC236}">
                    <a16:creationId xmlns:a16="http://schemas.microsoft.com/office/drawing/2014/main" id="{3B34A6C3-C909-9B35-2FA5-0CA5D906E2F0}"/>
                  </a:ext>
                </a:extLst>
              </p:cNvPr>
              <p:cNvSpPr txBox="1">
                <a:spLocks noRot="1" noChangeAspect="1" noMove="1" noResize="1" noEditPoints="1" noAdjustHandles="1" noChangeArrowheads="1" noChangeShapeType="1" noTextEdit="1"/>
              </p:cNvSpPr>
              <p:nvPr/>
            </p:nvSpPr>
            <p:spPr>
              <a:xfrm>
                <a:off x="5155556" y="4905928"/>
                <a:ext cx="6458550" cy="66588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63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2"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850971" cy="222368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Q8: What is your estimate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if you have the following data?</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559F6111-3643-8D9D-4932-8B23AABE4C2C}"/>
              </a:ext>
            </a:extLst>
          </p:cNvPr>
          <p:cNvSpPr txBox="1"/>
          <p:nvPr/>
        </p:nvSpPr>
        <p:spPr>
          <a:xfrm>
            <a:off x="5575346" y="3773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Q9: How many animals would you guess are in the transect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5A8D73A4-AD4D-6E74-76D5-C81E070BE9AA}"/>
              </a:ext>
            </a:extLst>
          </p:cNvPr>
          <p:cNvSpPr txBox="1"/>
          <p:nvPr/>
        </p:nvSpPr>
        <p:spPr>
          <a:xfrm>
            <a:off x="5575345" y="4916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Q10: How many animals would you guess are in the total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pic>
        <p:nvPicPr>
          <p:cNvPr id="16" name="Picture 15" descr="A close-up of a horned animal&#10;&#10;Description automatically generated">
            <a:extLst>
              <a:ext uri="{FF2B5EF4-FFF2-40B4-BE49-F238E27FC236}">
                <a16:creationId xmlns:a16="http://schemas.microsoft.com/office/drawing/2014/main" id="{FDE01580-2B7B-33B1-8580-EF9133E306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spTree>
    <p:extLst>
      <p:ext uri="{BB962C8B-B14F-4D97-AF65-F5344CB8AC3E}">
        <p14:creationId xmlns:p14="http://schemas.microsoft.com/office/powerpoint/2010/main" val="24705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850971" cy="222368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Q8: What is your estimate of </a:t>
            </a:r>
            <a:r>
              <a:rPr lang="en-US" sz="2000" b="1" i="1" dirty="0">
                <a:solidFill>
                  <a:prstClr val="black"/>
                </a:solidFill>
                <a:latin typeface="Century Gothic"/>
                <a:ea typeface="+mn-lt"/>
                <a:cs typeface="Calibri" panose="020F0502020204030204"/>
              </a:rPr>
              <a:t>D </a:t>
            </a:r>
            <a:r>
              <a:rPr lang="en-US" sz="2000" b="1" dirty="0">
                <a:solidFill>
                  <a:prstClr val="black"/>
                </a:solidFill>
                <a:latin typeface="Century Gothic"/>
                <a:ea typeface="+mn-lt"/>
                <a:cs typeface="Calibri" panose="020F0502020204030204"/>
              </a:rPr>
              <a:t>if you have the following data?</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559F6111-3643-8D9D-4932-8B23AABE4C2C}"/>
              </a:ext>
            </a:extLst>
          </p:cNvPr>
          <p:cNvSpPr txBox="1"/>
          <p:nvPr/>
        </p:nvSpPr>
        <p:spPr>
          <a:xfrm>
            <a:off x="5575346" y="3773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Q9: How many animals would you guess are in the transect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
        <p:nvSpPr>
          <p:cNvPr id="14" name="TextBox 13">
            <a:extLst>
              <a:ext uri="{FF2B5EF4-FFF2-40B4-BE49-F238E27FC236}">
                <a16:creationId xmlns:a16="http://schemas.microsoft.com/office/drawing/2014/main" id="{5A8D73A4-AD4D-6E74-76D5-C81E070BE9AA}"/>
              </a:ext>
            </a:extLst>
          </p:cNvPr>
          <p:cNvSpPr txBox="1"/>
          <p:nvPr/>
        </p:nvSpPr>
        <p:spPr>
          <a:xfrm>
            <a:off x="5575345" y="4916671"/>
            <a:ext cx="4850971" cy="6848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Q10: How many animals would you guess are in the total area?</a:t>
            </a: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7AA3E2-39F0-67A3-167F-D331C5EC2282}"/>
                  </a:ext>
                </a:extLst>
              </p:cNvPr>
              <p:cNvSpPr txBox="1"/>
              <p:nvPr/>
            </p:nvSpPr>
            <p:spPr>
              <a:xfrm>
                <a:off x="7197041" y="3049747"/>
                <a:ext cx="6458550"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𝑫</m:t>
                      </m:r>
                      <m:r>
                        <a:rPr lang="en-US" sz="1800" b="1" i="1" smtClean="0">
                          <a:solidFill>
                            <a:srgbClr val="FF0000"/>
                          </a:solidFill>
                          <a:latin typeface="Cambria Math" panose="02040503050406030204" pitchFamily="18" charset="0"/>
                          <a:ea typeface="+mn-lt"/>
                          <a:cs typeface="Calibri" panose="020F0502020204030204"/>
                        </a:rPr>
                        <m:t>=</m:t>
                      </m:r>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𝟔𝟏</m:t>
                          </m:r>
                        </m:num>
                        <m:den>
                          <m:r>
                            <a:rPr lang="en-US" sz="1800" b="1" i="1" smtClean="0">
                              <a:solidFill>
                                <a:srgbClr val="FF0000"/>
                              </a:solidFill>
                              <a:latin typeface="Cambria Math" panose="02040503050406030204" pitchFamily="18" charset="0"/>
                              <a:ea typeface="+mn-lt"/>
                              <a:cs typeface="Calibri" panose="020F0502020204030204"/>
                            </a:rPr>
                            <m:t>𝟐𝟎</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𝟎</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𝟔𝟓</m:t>
                          </m:r>
                        </m:den>
                      </m:f>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𝟒</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𝟔𝟗</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m:oMathPara>
                </a14:m>
                <a:endParaRPr lang="en-US" b="1" baseline="30000" dirty="0">
                  <a:solidFill>
                    <a:srgbClr val="FF0000"/>
                  </a:solidFill>
                </a:endParaRPr>
              </a:p>
            </p:txBody>
          </p:sp>
        </mc:Choice>
        <mc:Fallback>
          <p:sp>
            <p:nvSpPr>
              <p:cNvPr id="4" name="TextBox 3">
                <a:extLst>
                  <a:ext uri="{FF2B5EF4-FFF2-40B4-BE49-F238E27FC236}">
                    <a16:creationId xmlns:a16="http://schemas.microsoft.com/office/drawing/2014/main" id="{037AA3E2-39F0-67A3-167F-D331C5EC2282}"/>
                  </a:ext>
                </a:extLst>
              </p:cNvPr>
              <p:cNvSpPr txBox="1">
                <a:spLocks noRot="1" noChangeAspect="1" noMove="1" noResize="1" noEditPoints="1" noAdjustHandles="1" noChangeArrowheads="1" noChangeShapeType="1" noTextEdit="1"/>
              </p:cNvSpPr>
              <p:nvPr/>
            </p:nvSpPr>
            <p:spPr>
              <a:xfrm>
                <a:off x="7197041" y="3049747"/>
                <a:ext cx="6458550"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2DD7A2-28B8-A879-8D43-A0B8D57EA27F}"/>
                  </a:ext>
                </a:extLst>
              </p:cNvPr>
              <p:cNvSpPr txBox="1"/>
              <p:nvPr/>
            </p:nvSpPr>
            <p:spPr>
              <a:xfrm>
                <a:off x="6096000" y="4475084"/>
                <a:ext cx="5791200" cy="369332"/>
              </a:xfrm>
              <a:prstGeom prst="rect">
                <a:avLst/>
              </a:prstGeom>
              <a:noFill/>
            </p:spPr>
            <p:txBody>
              <a:bodyPr wrap="square">
                <a:spAutoFit/>
              </a:bodyPr>
              <a:lstStyle/>
              <a:p>
                <a:r>
                  <a:rPr lang="en-US" sz="1800" b="1" dirty="0">
                    <a:solidFill>
                      <a:srgbClr val="FF0000"/>
                    </a:solidFill>
                    <a:ea typeface="+mn-lt"/>
                    <a:cs typeface="Calibri" panose="020F0502020204030204"/>
                  </a:rPr>
                  <a:t>4.69</a:t>
                </a: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𝟐𝟎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rPr>
                  <a:t> = 93.8 </a:t>
                </a:r>
                <a:r>
                  <a:rPr lang="en-US" b="1" i="1" dirty="0">
                    <a:solidFill>
                      <a:srgbClr val="FF0000"/>
                    </a:solidFill>
                  </a:rPr>
                  <a:t>Topi (Truth = 100)</a:t>
                </a:r>
                <a:endParaRPr lang="en-US" b="1" dirty="0">
                  <a:solidFill>
                    <a:srgbClr val="FF0000"/>
                  </a:solidFill>
                </a:endParaRPr>
              </a:p>
            </p:txBody>
          </p:sp>
        </mc:Choice>
        <mc:Fallback>
          <p:sp>
            <p:nvSpPr>
              <p:cNvPr id="5" name="TextBox 4">
                <a:extLst>
                  <a:ext uri="{FF2B5EF4-FFF2-40B4-BE49-F238E27FC236}">
                    <a16:creationId xmlns:a16="http://schemas.microsoft.com/office/drawing/2014/main" id="{262DD7A2-28B8-A879-8D43-A0B8D57EA27F}"/>
                  </a:ext>
                </a:extLst>
              </p:cNvPr>
              <p:cNvSpPr txBox="1">
                <a:spLocks noRot="1" noChangeAspect="1" noMove="1" noResize="1" noEditPoints="1" noAdjustHandles="1" noChangeArrowheads="1" noChangeShapeType="1" noTextEdit="1"/>
              </p:cNvSpPr>
              <p:nvPr/>
            </p:nvSpPr>
            <p:spPr>
              <a:xfrm>
                <a:off x="6096000" y="4475084"/>
                <a:ext cx="5791200" cy="369332"/>
              </a:xfrm>
              <a:prstGeom prst="rect">
                <a:avLst/>
              </a:prstGeom>
              <a:blipFill>
                <a:blip r:embed="rId6"/>
                <a:stretch>
                  <a:fillRect l="-842"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64A79A-4390-7CAF-1F7E-87665D6B987E}"/>
                  </a:ext>
                </a:extLst>
              </p:cNvPr>
              <p:cNvSpPr txBox="1"/>
              <p:nvPr/>
            </p:nvSpPr>
            <p:spPr>
              <a:xfrm>
                <a:off x="5999747" y="5712666"/>
                <a:ext cx="5791200" cy="369332"/>
              </a:xfrm>
              <a:prstGeom prst="rect">
                <a:avLst/>
              </a:prstGeom>
              <a:noFill/>
            </p:spPr>
            <p:txBody>
              <a:bodyPr wrap="square">
                <a:spAutoFit/>
              </a:bodyPr>
              <a:lstStyle/>
              <a:p>
                <a:r>
                  <a:rPr lang="en-US" sz="1800" b="1" i="1" u="sng" dirty="0">
                    <a:solidFill>
                      <a:srgbClr val="FF0000"/>
                    </a:solidFill>
                    <a:ea typeface="+mn-lt"/>
                    <a:cs typeface="Calibri" panose="020F0502020204030204"/>
                  </a:rPr>
                  <a:t>Estimated N</a:t>
                </a:r>
                <a:r>
                  <a:rPr lang="en-US" sz="1800" b="1" dirty="0">
                    <a:solidFill>
                      <a:srgbClr val="FF0000"/>
                    </a:solidFill>
                    <a:ea typeface="+mn-lt"/>
                    <a:cs typeface="Calibri" panose="020F0502020204030204"/>
                  </a:rPr>
                  <a:t> = 4.69</a:t>
                </a:r>
                <a14:m>
                  <m:oMath xmlns:m="http://schemas.openxmlformats.org/officeDocument/2006/math">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𝑻𝒐𝒑𝒊</m:t>
                    </m:r>
                    <m:r>
                      <a:rPr lang="en-US" sz="1800" b="1" i="1" smtClean="0">
                        <a:solidFill>
                          <a:srgbClr val="FF0000"/>
                        </a:solidFill>
                        <a:latin typeface="Cambria Math" panose="02040503050406030204" pitchFamily="18" charset="0"/>
                        <a:ea typeface="+mn-lt"/>
                        <a:cs typeface="Calibri" panose="020F0502020204030204"/>
                      </a:rPr>
                      <m:t>/</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𝟖𝟎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rPr>
                  <a:t> = 375 </a:t>
                </a:r>
                <a:r>
                  <a:rPr lang="en-US" b="1" i="1" dirty="0">
                    <a:solidFill>
                      <a:srgbClr val="FF0000"/>
                    </a:solidFill>
                  </a:rPr>
                  <a:t>Topi</a:t>
                </a:r>
                <a:endParaRPr lang="en-US" b="1" dirty="0">
                  <a:solidFill>
                    <a:srgbClr val="FF0000"/>
                  </a:solidFill>
                </a:endParaRPr>
              </a:p>
            </p:txBody>
          </p:sp>
        </mc:Choice>
        <mc:Fallback>
          <p:sp>
            <p:nvSpPr>
              <p:cNvPr id="8" name="TextBox 7">
                <a:extLst>
                  <a:ext uri="{FF2B5EF4-FFF2-40B4-BE49-F238E27FC236}">
                    <a16:creationId xmlns:a16="http://schemas.microsoft.com/office/drawing/2014/main" id="{6264A79A-4390-7CAF-1F7E-87665D6B987E}"/>
                  </a:ext>
                </a:extLst>
              </p:cNvPr>
              <p:cNvSpPr txBox="1">
                <a:spLocks noRot="1" noChangeAspect="1" noMove="1" noResize="1" noEditPoints="1" noAdjustHandles="1" noChangeArrowheads="1" noChangeShapeType="1" noTextEdit="1"/>
              </p:cNvSpPr>
              <p:nvPr/>
            </p:nvSpPr>
            <p:spPr>
              <a:xfrm>
                <a:off x="5999747" y="5712666"/>
                <a:ext cx="5791200" cy="369332"/>
              </a:xfrm>
              <a:prstGeom prst="rect">
                <a:avLst/>
              </a:prstGeom>
              <a:blipFill>
                <a:blip r:embed="rId7"/>
                <a:stretch>
                  <a:fillRect l="-8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8691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954691"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Q11: Now imagine that each dot in Scenario B represents a group of Topi, not a single individual. If the average (mean) group size is 3.8 individuals, how many Topi would you estimate for your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area?</a:t>
            </a:r>
          </a:p>
          <a:p>
            <a:pPr marL="0" marR="0" lvl="0" indent="0" defTabSz="6858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entury Gothic"/>
              <a:ea typeface="+mn-lt"/>
              <a:cs typeface="Calibri" panose="020F0502020204030204"/>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 Groups</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srgbClr val="FF0000"/>
                </a:solidFill>
                <a:latin typeface="Century Gothic"/>
              </a:rPr>
              <a:t>Mean Group Size = 3.8</a:t>
            </a:r>
            <a:endParaRPr kumimoji="0" lang="en-US" sz="2000" b="1" u="none" strike="noStrike" kern="1200" cap="none" spc="0" normalizeH="0" noProof="0" dirty="0">
              <a:ln>
                <a:noFill/>
              </a:ln>
              <a:solidFill>
                <a:srgbClr val="FF0000"/>
              </a:solidFill>
              <a:effectLst/>
              <a:uLnTx/>
              <a:uFillTx/>
              <a:latin typeface="Century Gothic"/>
              <a:ea typeface="+mn-ea"/>
              <a:cs typeface="+mn-cs"/>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1633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horned animal&#10;&#10;Description automatically generated">
            <a:extLst>
              <a:ext uri="{FF2B5EF4-FFF2-40B4-BE49-F238E27FC236}">
                <a16:creationId xmlns:a16="http://schemas.microsoft.com/office/drawing/2014/main" id="{27C4B81E-D736-C74A-6712-C8C2CDAB11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13" b="91486" l="10000" r="90000">
                        <a14:foregroundMark x1="61111" y1="15860" x2="61111" y2="15860"/>
                        <a14:foregroundMark x1="63000" y1="8180" x2="61778" y2="9516"/>
                        <a14:foregroundMark x1="59222" y1="8013" x2="58333" y2="8848"/>
                        <a14:foregroundMark x1="50444" y1="18364" x2="51444" y2="19699"/>
                        <a14:foregroundMark x1="29222" y1="91486" x2="29333" y2="89149"/>
                        <a14:backgroundMark x1="48333" y1="85476" x2="35667" y2="83806"/>
                        <a14:backgroundMark x1="27778" y1="83472" x2="25444" y2="89649"/>
                      </a14:backgroundRemoval>
                    </a14:imgEffect>
                  </a14:imgLayer>
                </a14:imgProps>
              </a:ext>
              <a:ext uri="{28A0092B-C50C-407E-A947-70E740481C1C}">
                <a14:useLocalDpi xmlns:a14="http://schemas.microsoft.com/office/drawing/2010/main" val="0"/>
              </a:ext>
            </a:extLst>
          </a:blip>
          <a:stretch>
            <a:fillRect/>
          </a:stretch>
        </p:blipFill>
        <p:spPr>
          <a:xfrm flipH="1">
            <a:off x="8402179" y="-104331"/>
            <a:ext cx="5090640" cy="3388104"/>
          </a:xfrm>
          <a:prstGeom prst="rect">
            <a:avLst/>
          </a:prstGeom>
        </p:spPr>
      </p:pic>
      <p:pic>
        <p:nvPicPr>
          <p:cNvPr id="6" name="Picture 5">
            <a:extLst>
              <a:ext uri="{FF2B5EF4-FFF2-40B4-BE49-F238E27FC236}">
                <a16:creationId xmlns:a16="http://schemas.microsoft.com/office/drawing/2014/main" id="{8A6177A6-BD2B-5B14-3734-6D46BE6D680D}"/>
              </a:ext>
            </a:extLst>
          </p:cNvPr>
          <p:cNvPicPr>
            <a:picLocks noChangeAspect="1" noChangeArrowheads="1"/>
          </p:cNvPicPr>
          <p:nvPr/>
        </p:nvPicPr>
        <p:blipFill>
          <a:blip r:embed="rId4" cstate="print"/>
          <a:srcRect l="12909" t="33856" r="50683" b="36995"/>
          <a:stretch>
            <a:fillRect/>
          </a:stretch>
        </p:blipFill>
        <p:spPr bwMode="auto">
          <a:xfrm rot="1606688">
            <a:off x="929037" y="1750344"/>
            <a:ext cx="3827666" cy="3182405"/>
          </a:xfrm>
          <a:prstGeom prst="rect">
            <a:avLst/>
          </a:prstGeom>
          <a:noFill/>
          <a:ln w="9525">
            <a:noFill/>
            <a:miter lim="800000"/>
            <a:headEnd/>
            <a:tailEnd/>
          </a:ln>
        </p:spPr>
      </p:pic>
      <p:sp>
        <p:nvSpPr>
          <p:cNvPr id="10" name="TextBox 9">
            <a:extLst>
              <a:ext uri="{FF2B5EF4-FFF2-40B4-BE49-F238E27FC236}">
                <a16:creationId xmlns:a16="http://schemas.microsoft.com/office/drawing/2014/main" id="{20219B1D-9BB4-F0A5-52AA-FCFB09F91B54}"/>
              </a:ext>
            </a:extLst>
          </p:cNvPr>
          <p:cNvSpPr txBox="1"/>
          <p:nvPr/>
        </p:nvSpPr>
        <p:spPr>
          <a:xfrm>
            <a:off x="2116202" y="2028691"/>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u="sng" strike="noStrike" kern="1200" cap="none" spc="0" normalizeH="0" baseline="0" noProof="0" dirty="0">
                <a:ln>
                  <a:noFill/>
                </a:ln>
                <a:solidFill>
                  <a:prstClr val="black"/>
                </a:solidFill>
                <a:effectLst/>
                <a:uLnTx/>
                <a:uFillTx/>
                <a:latin typeface="Century Gothic"/>
                <a:ea typeface="+mn-lt"/>
                <a:cs typeface="Calibri" panose="020F0502020204030204"/>
              </a:rPr>
              <a:t>Scenario </a:t>
            </a:r>
            <a:r>
              <a:rPr lang="en-US" sz="2000" b="1" u="sng" dirty="0">
                <a:solidFill>
                  <a:prstClr val="black"/>
                </a:solidFill>
                <a:latin typeface="Century Gothic"/>
                <a:ea typeface="+mn-lt"/>
                <a:cs typeface="Calibri" panose="020F0502020204030204"/>
              </a:rPr>
              <a:t>B</a:t>
            </a:r>
            <a:r>
              <a:rPr lang="en-US" sz="2000" b="1" dirty="0">
                <a:solidFill>
                  <a:prstClr val="black"/>
                </a:solidFill>
                <a:latin typeface="Century Gothic"/>
                <a:ea typeface="+mn-lt"/>
                <a:cs typeface="Calibri" panose="020F0502020204030204"/>
              </a:rPr>
              <a:t>:</a:t>
            </a:r>
          </a:p>
        </p:txBody>
      </p:sp>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Distance Sampling Example</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77DC4AA8-FA66-A361-1265-9241BB4779BB}"/>
              </a:ext>
            </a:extLst>
          </p:cNvPr>
          <p:cNvSpPr txBox="1"/>
          <p:nvPr/>
        </p:nvSpPr>
        <p:spPr>
          <a:xfrm>
            <a:off x="5575347" y="1601971"/>
            <a:ext cx="4954691"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Q11: Now imagine that each dot in Scenario B represents a group of Topi, not a single individual. If the average (mean) group size is 3.8 individuals, how many Topi would you estimate for your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area?</a:t>
            </a:r>
          </a:p>
          <a:p>
            <a:pPr marL="0" marR="0" lvl="0" indent="0" defTabSz="6858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entury Gothic"/>
              <a:ea typeface="+mn-lt"/>
              <a:cs typeface="Calibri" panose="020F0502020204030204"/>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lt"/>
                <a:cs typeface="Calibri" panose="020F0502020204030204"/>
              </a:rPr>
              <a:t>Transect area = 20 km</a:t>
            </a:r>
            <a:r>
              <a:rPr kumimoji="0" lang="en-US" sz="2000" b="1" u="none" strike="noStrike" kern="1200" cap="none" spc="0" normalizeH="0" baseline="30000" noProof="0" dirty="0">
                <a:ln>
                  <a:noFill/>
                </a:ln>
                <a:solidFill>
                  <a:prstClr val="black"/>
                </a:solidFill>
                <a:effectLst/>
                <a:uLnTx/>
                <a:uFillTx/>
                <a:latin typeface="Century Gothic"/>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r>
              <a:rPr kumimoji="0" lang="en-US" sz="2000" b="1" u="none" strike="noStrike" kern="1200" cap="none" spc="0" normalizeH="0" baseline="0" noProof="0" dirty="0">
                <a:ln>
                  <a:noFill/>
                </a:ln>
                <a:solidFill>
                  <a:prstClr val="black"/>
                </a:solidFill>
                <a:effectLst/>
                <a:uLnTx/>
                <a:uFillTx/>
                <a:latin typeface="Century Gothic"/>
                <a:ea typeface="+mn-ea"/>
                <a:cs typeface="+mn-cs"/>
              </a:rPr>
              <a:t>#</a:t>
            </a:r>
            <a:r>
              <a:rPr kumimoji="0" lang="en-US" sz="2000" b="1" u="none" strike="noStrike" kern="1200" cap="none" spc="0" normalizeH="0" noProof="0" dirty="0">
                <a:ln>
                  <a:noFill/>
                </a:ln>
                <a:solidFill>
                  <a:prstClr val="black"/>
                </a:solidFill>
                <a:effectLst/>
                <a:uLnTx/>
                <a:uFillTx/>
                <a:latin typeface="Century Gothic"/>
                <a:ea typeface="+mn-ea"/>
                <a:cs typeface="+mn-cs"/>
              </a:rPr>
              <a:t> Counted = 61 Topi Groups</a:t>
            </a: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srgbClr val="FF0000"/>
                </a:solidFill>
                <a:latin typeface="Century Gothic"/>
              </a:rPr>
              <a:t>Mean Group Size = 3.8</a:t>
            </a:r>
            <a:endParaRPr kumimoji="0" lang="en-US" sz="2000" b="1" u="none" strike="noStrike" kern="1200" cap="none" spc="0" normalizeH="0" noProof="0" dirty="0">
              <a:ln>
                <a:noFill/>
              </a:ln>
              <a:solidFill>
                <a:srgbClr val="FF0000"/>
              </a:solidFill>
              <a:effectLst/>
              <a:uLnTx/>
              <a:uFillTx/>
              <a:latin typeface="Century Gothic"/>
              <a:ea typeface="+mn-ea"/>
              <a:cs typeface="+mn-cs"/>
            </a:endParaRPr>
          </a:p>
          <a:p>
            <a:pPr marL="342900" marR="0" lvl="0" indent="-342900" defTabSz="685800" rtl="0" eaLnBrk="1" fontAlgn="auto" latinLnBrk="0" hangingPunct="1">
              <a:lnSpc>
                <a:spcPct val="100000"/>
              </a:lnSpc>
              <a:spcBef>
                <a:spcPts val="0"/>
              </a:spcBef>
              <a:spcAft>
                <a:spcPts val="0"/>
              </a:spcAft>
              <a:buClrTx/>
              <a:buSzTx/>
              <a:buFontTx/>
              <a:buChar char="-"/>
              <a:tabLst/>
              <a:defRPr/>
            </a:pPr>
            <a:r>
              <a:rPr lang="en-US" sz="2000" b="1" dirty="0">
                <a:solidFill>
                  <a:prstClr val="black"/>
                </a:solidFill>
                <a:latin typeface="Century Gothic"/>
              </a:rPr>
              <a:t>Estimated detection = 0.65</a:t>
            </a:r>
          </a:p>
          <a:p>
            <a:pPr marL="342900" indent="-342900" defTabSz="685800">
              <a:buFontTx/>
              <a:buChar char="-"/>
              <a:defRPr/>
            </a:pPr>
            <a:r>
              <a:rPr kumimoji="0" lang="en-US" sz="2000" b="1" u="none" strike="noStrike" kern="1200" cap="none" spc="0" normalizeH="0" noProof="0" dirty="0">
                <a:ln>
                  <a:noFill/>
                </a:ln>
                <a:solidFill>
                  <a:prstClr val="black"/>
                </a:solidFill>
                <a:effectLst/>
                <a:uLnTx/>
                <a:uFillTx/>
                <a:latin typeface="Century Gothic"/>
                <a:ea typeface="+mn-ea"/>
                <a:cs typeface="+mn-cs"/>
              </a:rPr>
              <a:t>Total area = 80 </a:t>
            </a:r>
            <a:r>
              <a:rPr lang="en-US" sz="2000" b="1" dirty="0">
                <a:solidFill>
                  <a:prstClr val="black"/>
                </a:solidFill>
                <a:ea typeface="+mn-lt"/>
                <a:cs typeface="Calibri" panose="020F0502020204030204"/>
              </a:rPr>
              <a:t>km</a:t>
            </a:r>
            <a:r>
              <a:rPr lang="en-US" sz="2000" b="1" baseline="30000" dirty="0">
                <a:solidFill>
                  <a:prstClr val="black"/>
                </a:solidFill>
                <a:ea typeface="+mn-lt"/>
                <a:cs typeface="Calibri" panose="020F0502020204030204"/>
              </a:rPr>
              <a:t>2</a:t>
            </a:r>
          </a:p>
          <a:p>
            <a:pPr marL="342900" marR="0" lvl="0" indent="-342900" defTabSz="685800" rtl="0" eaLnBrk="1" fontAlgn="auto" latinLnBrk="0" hangingPunct="1">
              <a:lnSpc>
                <a:spcPct val="100000"/>
              </a:lnSpc>
              <a:spcBef>
                <a:spcPts val="0"/>
              </a:spcBef>
              <a:spcAft>
                <a:spcPts val="0"/>
              </a:spcAft>
              <a:buClrTx/>
              <a:buSzTx/>
              <a:buFontTx/>
              <a:buChar char="-"/>
              <a:tabLst/>
              <a:defRPr/>
            </a:pPr>
            <a:endParaRPr kumimoji="0" lang="en-US" sz="2000" b="1" u="none" strike="noStrike" kern="1200" cap="none" spc="0" normalizeH="0" noProof="0" dirty="0">
              <a:ln>
                <a:noFill/>
              </a:ln>
              <a:solidFill>
                <a:prstClr val="black"/>
              </a:solidFill>
              <a:effectLst/>
              <a:uLnTx/>
              <a:uFillTx/>
              <a:latin typeface="Century Gothic"/>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EBD17C1-4580-91BC-C0A0-A8C6A4844869}"/>
                  </a:ext>
                </a:extLst>
              </p:cNvPr>
              <p:cNvSpPr txBox="1"/>
              <p:nvPr/>
            </p:nvSpPr>
            <p:spPr>
              <a:xfrm>
                <a:off x="4469458" y="5520355"/>
                <a:ext cx="7227242" cy="530723"/>
              </a:xfrm>
              <a:prstGeom prst="rect">
                <a:avLst/>
              </a:prstGeom>
              <a:noFill/>
            </p:spPr>
            <p:txBody>
              <a:bodyPr wrap="square">
                <a:spAutoFit/>
              </a:bodyPr>
              <a:lstStyle/>
              <a:p>
                <a:r>
                  <a:rPr lang="en-US" sz="1800" b="1" i="1" u="sng" dirty="0">
                    <a:solidFill>
                      <a:srgbClr val="FF0000"/>
                    </a:solidFill>
                    <a:ea typeface="+mn-lt"/>
                    <a:cs typeface="Calibri" panose="020F0502020204030204"/>
                  </a:rPr>
                  <a:t>Estimated N</a:t>
                </a:r>
                <a:r>
                  <a:rPr lang="en-US" sz="1800" b="1" dirty="0">
                    <a:solidFill>
                      <a:srgbClr val="FF0000"/>
                    </a:solidFill>
                    <a:ea typeface="+mn-lt"/>
                    <a:cs typeface="Calibri" panose="020F0502020204030204"/>
                  </a:rPr>
                  <a:t> = 4.69 </a:t>
                </a:r>
                <a14:m>
                  <m:oMath xmlns:m="http://schemas.openxmlformats.org/officeDocument/2006/math">
                    <m:f>
                      <m:fPr>
                        <m:ctrlPr>
                          <a:rPr lang="en-US" sz="1800" b="1" i="1" smtClean="0">
                            <a:solidFill>
                              <a:srgbClr val="FF0000"/>
                            </a:solidFill>
                            <a:latin typeface="Cambria Math" panose="02040503050406030204" pitchFamily="18" charset="0"/>
                            <a:ea typeface="+mn-lt"/>
                            <a:cs typeface="Calibri" panose="020F0502020204030204"/>
                          </a:rPr>
                        </m:ctrlPr>
                      </m:fPr>
                      <m:num>
                        <m:r>
                          <a:rPr lang="en-US" sz="1800" b="1" i="1" smtClean="0">
                            <a:solidFill>
                              <a:srgbClr val="FF0000"/>
                            </a:solidFill>
                            <a:latin typeface="Cambria Math" panose="02040503050406030204" pitchFamily="18" charset="0"/>
                            <a:ea typeface="+mn-lt"/>
                            <a:cs typeface="Calibri" panose="020F0502020204030204"/>
                          </a:rPr>
                          <m:t>𝑮𝒓𝒐𝒖𝒑𝒔</m:t>
                        </m:r>
                      </m:num>
                      <m:den>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den>
                    </m:f>
                    <m:r>
                      <a:rPr lang="en-US" sz="1800" b="1" i="1" baseline="30000"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𝒙</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𝟖𝟎</m:t>
                    </m:r>
                    <m:r>
                      <a:rPr lang="en-US" sz="1800" b="1" i="1" smtClean="0">
                        <a:solidFill>
                          <a:srgbClr val="FF0000"/>
                        </a:solidFill>
                        <a:latin typeface="Cambria Math" panose="02040503050406030204" pitchFamily="18" charset="0"/>
                        <a:ea typeface="+mn-lt"/>
                        <a:cs typeface="Calibri" panose="020F0502020204030204"/>
                      </a:rPr>
                      <m:t> </m:t>
                    </m:r>
                    <m:r>
                      <a:rPr lang="en-US" sz="1800" b="1" i="1" smtClean="0">
                        <a:solidFill>
                          <a:srgbClr val="FF0000"/>
                        </a:solidFill>
                        <a:latin typeface="Cambria Math" panose="02040503050406030204" pitchFamily="18" charset="0"/>
                        <a:ea typeface="+mn-lt"/>
                        <a:cs typeface="Calibri" panose="020F0502020204030204"/>
                      </a:rPr>
                      <m:t>𝒌𝒎</m:t>
                    </m:r>
                    <m:r>
                      <a:rPr lang="en-US" sz="1800" b="1" i="1" baseline="30000" smtClean="0">
                        <a:solidFill>
                          <a:srgbClr val="FF0000"/>
                        </a:solidFill>
                        <a:latin typeface="Cambria Math" panose="02040503050406030204" pitchFamily="18" charset="0"/>
                        <a:ea typeface="+mn-lt"/>
                        <a:cs typeface="Calibri" panose="020F0502020204030204"/>
                      </a:rPr>
                      <m:t>𝟐</m:t>
                    </m:r>
                  </m:oMath>
                </a14:m>
                <a:r>
                  <a:rPr lang="en-US" b="1" dirty="0">
                    <a:solidFill>
                      <a:srgbClr val="FF0000"/>
                    </a:solidFill>
                    <a:ea typeface="+mn-lt"/>
                    <a:cs typeface="Calibri" panose="020F0502020204030204"/>
                  </a:rPr>
                  <a:t> </a:t>
                </a:r>
                <a14:m>
                  <m:oMath xmlns:m="http://schemas.openxmlformats.org/officeDocument/2006/math">
                    <m:r>
                      <a:rPr lang="en-US" b="1" i="1">
                        <a:solidFill>
                          <a:srgbClr val="FF0000"/>
                        </a:solidFill>
                        <a:latin typeface="Cambria Math" panose="02040503050406030204" pitchFamily="18" charset="0"/>
                        <a:ea typeface="+mn-lt"/>
                        <a:cs typeface="Calibri" panose="020F0502020204030204"/>
                      </a:rPr>
                      <m:t>𝒙</m:t>
                    </m:r>
                    <m:r>
                      <a:rPr lang="en-US" b="1" i="1">
                        <a:solidFill>
                          <a:srgbClr val="FF0000"/>
                        </a:solidFill>
                        <a:latin typeface="Cambria Math" panose="02040503050406030204" pitchFamily="18" charset="0"/>
                        <a:ea typeface="+mn-lt"/>
                        <a:cs typeface="Calibri" panose="020F0502020204030204"/>
                      </a:rPr>
                      <m:t> </m:t>
                    </m:r>
                    <m:r>
                      <a:rPr lang="en-US" b="1" i="1">
                        <a:solidFill>
                          <a:srgbClr val="FF0000"/>
                        </a:solidFill>
                        <a:latin typeface="Cambria Math" panose="02040503050406030204" pitchFamily="18" charset="0"/>
                        <a:ea typeface="+mn-lt"/>
                        <a:cs typeface="Calibri" panose="020F0502020204030204"/>
                      </a:rPr>
                      <m:t>𝟑</m:t>
                    </m:r>
                    <m:r>
                      <a:rPr lang="en-US" b="1" i="1">
                        <a:solidFill>
                          <a:srgbClr val="FF0000"/>
                        </a:solidFill>
                        <a:latin typeface="Cambria Math" panose="02040503050406030204" pitchFamily="18" charset="0"/>
                        <a:ea typeface="+mn-lt"/>
                        <a:cs typeface="Calibri" panose="020F0502020204030204"/>
                      </a:rPr>
                      <m:t>.</m:t>
                    </m:r>
                    <m:r>
                      <a:rPr lang="en-US" b="1" i="1">
                        <a:solidFill>
                          <a:srgbClr val="FF0000"/>
                        </a:solidFill>
                        <a:latin typeface="Cambria Math" panose="02040503050406030204" pitchFamily="18" charset="0"/>
                        <a:ea typeface="+mn-lt"/>
                        <a:cs typeface="Calibri" panose="020F0502020204030204"/>
                      </a:rPr>
                      <m:t>𝟖</m:t>
                    </m:r>
                    <m:f>
                      <m:fPr>
                        <m:ctrlPr>
                          <a:rPr lang="en-US" b="1" i="1">
                            <a:solidFill>
                              <a:srgbClr val="FF0000"/>
                            </a:solidFill>
                            <a:latin typeface="Cambria Math" panose="02040503050406030204" pitchFamily="18" charset="0"/>
                            <a:ea typeface="+mn-lt"/>
                            <a:cs typeface="Calibri" panose="020F0502020204030204"/>
                          </a:rPr>
                        </m:ctrlPr>
                      </m:fPr>
                      <m:num>
                        <m:r>
                          <a:rPr lang="en-US" b="1" i="1">
                            <a:solidFill>
                              <a:srgbClr val="FF0000"/>
                            </a:solidFill>
                            <a:latin typeface="Cambria Math" panose="02040503050406030204" pitchFamily="18" charset="0"/>
                            <a:ea typeface="+mn-lt"/>
                            <a:cs typeface="Calibri" panose="020F0502020204030204"/>
                          </a:rPr>
                          <m:t>𝑰𝒏𝒅𝒊𝒗𝒊𝒅𝒖𝒂𝒍𝒔</m:t>
                        </m:r>
                      </m:num>
                      <m:den>
                        <m:r>
                          <a:rPr lang="en-US" b="1" i="1">
                            <a:solidFill>
                              <a:srgbClr val="FF0000"/>
                            </a:solidFill>
                            <a:latin typeface="Cambria Math" panose="02040503050406030204" pitchFamily="18" charset="0"/>
                            <a:ea typeface="+mn-lt"/>
                            <a:cs typeface="Calibri" panose="020F0502020204030204"/>
                          </a:rPr>
                          <m:t>𝑮𝒓𝒐𝒖𝒑</m:t>
                        </m:r>
                      </m:den>
                    </m:f>
                  </m:oMath>
                </a14:m>
                <a:r>
                  <a:rPr lang="en-US" b="1" dirty="0">
                    <a:solidFill>
                      <a:srgbClr val="FF0000"/>
                    </a:solidFill>
                  </a:rPr>
                  <a:t> = 1426 </a:t>
                </a:r>
                <a:r>
                  <a:rPr lang="en-US" b="1" i="1" dirty="0">
                    <a:solidFill>
                      <a:srgbClr val="FF0000"/>
                    </a:solidFill>
                  </a:rPr>
                  <a:t>Topi</a:t>
                </a:r>
                <a:endParaRPr lang="en-US" b="1" dirty="0">
                  <a:solidFill>
                    <a:srgbClr val="FF0000"/>
                  </a:solidFill>
                </a:endParaRPr>
              </a:p>
            </p:txBody>
          </p:sp>
        </mc:Choice>
        <mc:Fallback>
          <p:sp>
            <p:nvSpPr>
              <p:cNvPr id="4" name="TextBox 3">
                <a:extLst>
                  <a:ext uri="{FF2B5EF4-FFF2-40B4-BE49-F238E27FC236}">
                    <a16:creationId xmlns:a16="http://schemas.microsoft.com/office/drawing/2014/main" id="{CEBD17C1-4580-91BC-C0A0-A8C6A4844869}"/>
                  </a:ext>
                </a:extLst>
              </p:cNvPr>
              <p:cNvSpPr txBox="1">
                <a:spLocks noRot="1" noChangeAspect="1" noMove="1" noResize="1" noEditPoints="1" noAdjustHandles="1" noChangeArrowheads="1" noChangeShapeType="1" noTextEdit="1"/>
              </p:cNvSpPr>
              <p:nvPr/>
            </p:nvSpPr>
            <p:spPr>
              <a:xfrm>
                <a:off x="4469458" y="5520355"/>
                <a:ext cx="7227242" cy="530723"/>
              </a:xfrm>
              <a:prstGeom prst="rect">
                <a:avLst/>
              </a:prstGeom>
              <a:blipFill>
                <a:blip r:embed="rId5"/>
                <a:stretch>
                  <a:fillRect l="-675" b="-5747"/>
                </a:stretch>
              </a:blipFill>
            </p:spPr>
            <p:txBody>
              <a:bodyPr/>
              <a:lstStyle/>
              <a:p>
                <a:r>
                  <a:rPr lang="en-US">
                    <a:noFill/>
                  </a:rPr>
                  <a:t> </a:t>
                </a:r>
              </a:p>
            </p:txBody>
          </p:sp>
        </mc:Fallback>
      </mc:AlternateContent>
    </p:spTree>
    <p:extLst>
      <p:ext uri="{BB962C8B-B14F-4D97-AF65-F5344CB8AC3E}">
        <p14:creationId xmlns:p14="http://schemas.microsoft.com/office/powerpoint/2010/main" val="110400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r="55415" b="51437"/>
          <a:stretch/>
        </p:blipFill>
        <p:spPr>
          <a:xfrm>
            <a:off x="1424538" y="1403394"/>
            <a:ext cx="4283243" cy="4195119"/>
          </a:xfrm>
          <a:prstGeom prst="rect">
            <a:avLst/>
          </a:prstGeom>
        </p:spPr>
      </p:pic>
      <p:sp>
        <p:nvSpPr>
          <p:cNvPr id="3" name="Rectangle 2"/>
          <p:cNvSpPr/>
          <p:nvPr/>
        </p:nvSpPr>
        <p:spPr>
          <a:xfrm>
            <a:off x="9283857" y="6506741"/>
            <a:ext cx="1510350" cy="307777"/>
          </a:xfrm>
          <a:prstGeom prst="rect">
            <a:avLst/>
          </a:prstGeom>
        </p:spPr>
        <p:txBody>
          <a:bodyPr wrap="none">
            <a:spAutoFit/>
          </a:bodyPr>
          <a:lstStyle/>
          <a:p>
            <a:r>
              <a:rPr lang="en-US" sz="1400" i="1" dirty="0"/>
              <a:t>Miller et al 2019</a:t>
            </a:r>
          </a:p>
        </p:txBody>
      </p:sp>
      <p:sp>
        <p:nvSpPr>
          <p:cNvPr id="4" name="Slide Number Placeholder 3"/>
          <p:cNvSpPr>
            <a:spLocks noGrp="1"/>
          </p:cNvSpPr>
          <p:nvPr>
            <p:ph type="sldNum" sz="quarter" idx="12"/>
          </p:nvPr>
        </p:nvSpPr>
        <p:spPr/>
        <p:txBody>
          <a:bodyPr/>
          <a:lstStyle/>
          <a:p>
            <a:fld id="{A0C0BA3D-4AB8-451C-B357-34BC26D34838}" type="slidenum">
              <a:rPr lang="en-US" smtClean="0"/>
              <a:pPr/>
              <a:t>28</a:t>
            </a:fld>
            <a:endParaRPr lang="en-US"/>
          </a:p>
        </p:txBody>
      </p:sp>
      <p:pic>
        <p:nvPicPr>
          <p:cNvPr id="5" name="Picture 4">
            <a:extLst>
              <a:ext uri="{FF2B5EF4-FFF2-40B4-BE49-F238E27FC236}">
                <a16:creationId xmlns:a16="http://schemas.microsoft.com/office/drawing/2014/main" id="{056D4437-9971-1026-A4F7-14CA86ECDA42}"/>
              </a:ext>
            </a:extLst>
          </p:cNvPr>
          <p:cNvPicPr>
            <a:picLocks noChangeAspect="1"/>
          </p:cNvPicPr>
          <p:nvPr/>
        </p:nvPicPr>
        <p:blipFill>
          <a:blip r:embed="rId2"/>
          <a:srcRect t="48658" r="55415"/>
          <a:stretch/>
        </p:blipFill>
        <p:spPr>
          <a:xfrm>
            <a:off x="6413276" y="1403394"/>
            <a:ext cx="4283243" cy="4435116"/>
          </a:xfrm>
          <a:prstGeom prst="rect">
            <a:avLst/>
          </a:prstGeom>
        </p:spPr>
      </p:pic>
      <p:sp>
        <p:nvSpPr>
          <p:cNvPr id="6" name="TextBox 5">
            <a:extLst>
              <a:ext uri="{FF2B5EF4-FFF2-40B4-BE49-F238E27FC236}">
                <a16:creationId xmlns:a16="http://schemas.microsoft.com/office/drawing/2014/main" id="{C984D3B5-2039-12FD-D2CA-9030FF418CD8}"/>
              </a:ext>
            </a:extLst>
          </p:cNvPr>
          <p:cNvSpPr txBox="1"/>
          <p:nvPr/>
        </p:nvSpPr>
        <p:spPr>
          <a:xfrm>
            <a:off x="2765592" y="1259487"/>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Line Transects</a:t>
            </a:r>
            <a:endParaRPr lang="en-US" sz="2000" b="1" dirty="0">
              <a:solidFill>
                <a:prstClr val="black"/>
              </a:solidFill>
              <a:latin typeface="Century Gothic"/>
              <a:ea typeface="+mn-lt"/>
              <a:cs typeface="Calibri" panose="020F0502020204030204"/>
            </a:endParaRPr>
          </a:p>
        </p:txBody>
      </p:sp>
      <p:sp>
        <p:nvSpPr>
          <p:cNvPr id="8" name="TextBox 7">
            <a:extLst>
              <a:ext uri="{FF2B5EF4-FFF2-40B4-BE49-F238E27FC236}">
                <a16:creationId xmlns:a16="http://schemas.microsoft.com/office/drawing/2014/main" id="{67810EDD-9A6A-01F3-61EC-5C5291ABFC0E}"/>
              </a:ext>
            </a:extLst>
          </p:cNvPr>
          <p:cNvSpPr txBox="1"/>
          <p:nvPr/>
        </p:nvSpPr>
        <p:spPr>
          <a:xfrm>
            <a:off x="7602566" y="1259487"/>
            <a:ext cx="3647684"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2000" b="1" strike="noStrike" kern="1200" cap="none" spc="0" normalizeH="0" baseline="0" noProof="0" dirty="0">
                <a:ln>
                  <a:noFill/>
                </a:ln>
                <a:solidFill>
                  <a:prstClr val="black"/>
                </a:solidFill>
                <a:effectLst/>
                <a:uLnTx/>
                <a:uFillTx/>
                <a:latin typeface="Century Gothic"/>
                <a:ea typeface="+mn-lt"/>
                <a:cs typeface="Calibri" panose="020F0502020204030204"/>
              </a:rPr>
              <a:t>Point Transects</a:t>
            </a:r>
            <a:endParaRPr lang="en-US" sz="2000" b="1" dirty="0">
              <a:solidFill>
                <a:prstClr val="black"/>
              </a:solidFill>
              <a:latin typeface="Century Gothic"/>
              <a:ea typeface="+mn-lt"/>
              <a:cs typeface="Calibri" panose="020F0502020204030204"/>
            </a:endParaRPr>
          </a:p>
        </p:txBody>
      </p:sp>
    </p:spTree>
    <p:extLst>
      <p:ext uri="{BB962C8B-B14F-4D97-AF65-F5344CB8AC3E}">
        <p14:creationId xmlns:p14="http://schemas.microsoft.com/office/powerpoint/2010/main" val="274030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Summary of Distance Sampling Concepts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3" name="TextBox 2">
            <a:extLst>
              <a:ext uri="{FF2B5EF4-FFF2-40B4-BE49-F238E27FC236}">
                <a16:creationId xmlns:a16="http://schemas.microsoft.com/office/drawing/2014/main" id="{E4B4699A-888A-1C62-F693-67E626015625}"/>
              </a:ext>
            </a:extLst>
          </p:cNvPr>
          <p:cNvSpPr txBox="1"/>
          <p:nvPr/>
        </p:nvSpPr>
        <p:spPr>
          <a:xfrm>
            <a:off x="417386" y="1408513"/>
            <a:ext cx="10613166"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457200" marR="0" lvl="0" indent="-457200" defTabSz="685800" rtl="0" eaLnBrk="1" fontAlgn="auto" latinLnBrk="0" hangingPunct="1">
              <a:lnSpc>
                <a:spcPct val="100000"/>
              </a:lnSpc>
              <a:spcBef>
                <a:spcPts val="0"/>
              </a:spcBef>
              <a:spcAft>
                <a:spcPts val="0"/>
              </a:spcAft>
              <a:buClrTx/>
              <a:buSzTx/>
              <a:buFontTx/>
              <a:buAutoNum type="arabicParenR"/>
              <a:tabLst/>
              <a:defRPr/>
            </a:pPr>
            <a:r>
              <a:rPr lang="en-US" sz="2400" b="1" dirty="0">
                <a:solidFill>
                  <a:prstClr val="black"/>
                </a:solidFill>
                <a:latin typeface="Century Gothic"/>
                <a:ea typeface="+mn-lt"/>
                <a:cs typeface="Calibri" panose="020F0502020204030204"/>
              </a:rPr>
              <a:t>Number of animals seen/heard decreases at greater distances from the observer</a:t>
            </a:r>
          </a:p>
          <a:p>
            <a:pPr marL="457200" marR="0" lvl="0" indent="-457200" defTabSz="685800" rtl="0" eaLnBrk="1" fontAlgn="auto" latinLnBrk="0" hangingPunct="1">
              <a:lnSpc>
                <a:spcPct val="100000"/>
              </a:lnSpc>
              <a:spcBef>
                <a:spcPts val="0"/>
              </a:spcBef>
              <a:spcAft>
                <a:spcPts val="0"/>
              </a:spcAft>
              <a:buClrTx/>
              <a:buSzTx/>
              <a:buFontTx/>
              <a:buAutoNum type="arabicParenR"/>
              <a:tabLst/>
              <a:defRPr/>
            </a:pPr>
            <a:endParaRPr lang="en-US" sz="2400" b="1" dirty="0">
              <a:solidFill>
                <a:prstClr val="black"/>
              </a:solidFill>
              <a:latin typeface="Century Gothic"/>
              <a:ea typeface="+mn-lt"/>
              <a:cs typeface="Calibri" panose="020F0502020204030204"/>
            </a:endParaRPr>
          </a:p>
          <a:p>
            <a:pPr marL="457200" marR="0" lvl="0" indent="-457200" defTabSz="685800" rtl="0" eaLnBrk="1" fontAlgn="auto" latinLnBrk="0" hangingPunct="1">
              <a:lnSpc>
                <a:spcPct val="100000"/>
              </a:lnSpc>
              <a:spcBef>
                <a:spcPts val="0"/>
              </a:spcBef>
              <a:spcAft>
                <a:spcPts val="0"/>
              </a:spcAft>
              <a:buClrTx/>
              <a:buSzTx/>
              <a:buFontTx/>
              <a:buAutoNum type="arabicParenR"/>
              <a:tabLst/>
              <a:defRPr/>
            </a:pPr>
            <a:r>
              <a:rPr kumimoji="0" lang="en-US" sz="2400" b="1" u="none" strike="noStrike" kern="1200" cap="none" spc="0" normalizeH="0" baseline="0" noProof="0" dirty="0">
                <a:ln>
                  <a:noFill/>
                </a:ln>
                <a:solidFill>
                  <a:prstClr val="black"/>
                </a:solidFill>
                <a:effectLst/>
                <a:uLnTx/>
                <a:uFillTx/>
                <a:latin typeface="Century Gothic"/>
                <a:ea typeface="+mn-lt"/>
                <a:cs typeface="Calibri" panose="020F0502020204030204"/>
              </a:rPr>
              <a:t>If </a:t>
            </a:r>
            <a:r>
              <a:rPr lang="en-US" sz="2400" b="1" dirty="0">
                <a:solidFill>
                  <a:prstClr val="black"/>
                </a:solidFill>
                <a:latin typeface="Century Gothic"/>
                <a:ea typeface="+mn-lt"/>
                <a:cs typeface="Calibri" panose="020F0502020204030204"/>
              </a:rPr>
              <a:t>we understand how detection probability changes with distance, we can get much more reliable density/abundance estimates than we do with simple counts</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Slide Number Placeholder 1">
            <a:extLst>
              <a:ext uri="{FF2B5EF4-FFF2-40B4-BE49-F238E27FC236}">
                <a16:creationId xmlns:a16="http://schemas.microsoft.com/office/drawing/2014/main" id="{FDD58857-589D-3E64-7CA5-72593AF9B38A}"/>
              </a:ext>
            </a:extLst>
          </p:cNvPr>
          <p:cNvSpPr>
            <a:spLocks noGrp="1"/>
          </p:cNvSpPr>
          <p:nvPr>
            <p:ph type="sldNum" sz="quarter" idx="12"/>
          </p:nvPr>
        </p:nvSpPr>
        <p:spPr>
          <a:xfrm>
            <a:off x="8610600" y="6356350"/>
            <a:ext cx="2743200" cy="365125"/>
          </a:xfrm>
        </p:spPr>
        <p:txBody>
          <a:bodyPr/>
          <a:lstStyle/>
          <a:p>
            <a:fld id="{A0C0BA3D-4AB8-451C-B357-34BC26D34838}" type="slidenum">
              <a:rPr lang="en-US" smtClean="0"/>
              <a:pPr/>
              <a:t>29</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C535B5-0261-AE34-446E-44B4429C5726}"/>
                  </a:ext>
                </a:extLst>
              </p:cNvPr>
              <p:cNvSpPr txBox="1"/>
              <p:nvPr/>
            </p:nvSpPr>
            <p:spPr>
              <a:xfrm>
                <a:off x="8610600" y="4368826"/>
                <a:ext cx="2801088" cy="1369606"/>
              </a:xfrm>
              <a:prstGeom prst="rect">
                <a:avLst/>
              </a:prstGeom>
              <a:noFill/>
            </p:spPr>
            <p:txBody>
              <a:bodyPr wrap="none" rtlCol="0">
                <a:spAutoFit/>
              </a:bodyPr>
              <a:lstStyle/>
              <a:p>
                <a:pPr>
                  <a:lnSpc>
                    <a:spcPct val="150000"/>
                  </a:lnSpc>
                </a:pPr>
                <a:r>
                  <a:rPr lang="en-US" dirty="0"/>
                  <a:t>Detection Probability =</a:t>
                </a:r>
              </a:p>
              <a:p>
                <a:pP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𝐵𝑒𝑙𝑜𝑤</m:t>
                          </m:r>
                          <m:r>
                            <a:rPr lang="en-US" b="0" i="1" smtClean="0">
                              <a:latin typeface="Cambria Math" panose="02040503050406030204" pitchFamily="18" charset="0"/>
                            </a:rPr>
                            <m:t> </m:t>
                          </m:r>
                          <m:r>
                            <a:rPr lang="en-US" b="0" i="1" smtClean="0">
                              <a:latin typeface="Cambria Math" panose="02040503050406030204" pitchFamily="18" charset="0"/>
                            </a:rPr>
                            <m:t>𝐶𝑢𝑟𝑣𝑒</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𝑅𝑒𝑐𝑡𝑎𝑛𝑔𝑙𝑒</m:t>
                          </m:r>
                        </m:den>
                      </m:f>
                    </m:oMath>
                  </m:oMathPara>
                </a14:m>
                <a:endParaRPr lang="en-US" dirty="0"/>
              </a:p>
            </p:txBody>
          </p:sp>
        </mc:Choice>
        <mc:Fallback xmlns="">
          <p:sp>
            <p:nvSpPr>
              <p:cNvPr id="10" name="TextBox 9">
                <a:extLst>
                  <a:ext uri="{FF2B5EF4-FFF2-40B4-BE49-F238E27FC236}">
                    <a16:creationId xmlns:a16="http://schemas.microsoft.com/office/drawing/2014/main" id="{25C535B5-0261-AE34-446E-44B4429C5726}"/>
                  </a:ext>
                </a:extLst>
              </p:cNvPr>
              <p:cNvSpPr txBox="1">
                <a:spLocks noRot="1" noChangeAspect="1" noMove="1" noResize="1" noEditPoints="1" noAdjustHandles="1" noChangeArrowheads="1" noChangeShapeType="1" noTextEdit="1"/>
              </p:cNvSpPr>
              <p:nvPr/>
            </p:nvSpPr>
            <p:spPr>
              <a:xfrm>
                <a:off x="8610600" y="4368826"/>
                <a:ext cx="2801088" cy="1369606"/>
              </a:xfrm>
              <a:prstGeom prst="rect">
                <a:avLst/>
              </a:prstGeom>
              <a:blipFill>
                <a:blip r:embed="rId2"/>
                <a:stretch>
                  <a:fillRect l="-1961"/>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6F9BD723-56ED-DFF7-CF1E-E0D6056AA339}"/>
              </a:ext>
            </a:extLst>
          </p:cNvPr>
          <p:cNvPicPr>
            <a:picLocks noChangeAspect="1" noChangeArrowheads="1"/>
          </p:cNvPicPr>
          <p:nvPr/>
        </p:nvPicPr>
        <p:blipFill>
          <a:blip r:embed="rId3" cstate="print"/>
          <a:srcRect b="22141"/>
          <a:stretch>
            <a:fillRect/>
          </a:stretch>
        </p:blipFill>
        <p:spPr bwMode="auto">
          <a:xfrm>
            <a:off x="4870384" y="3427653"/>
            <a:ext cx="3657600" cy="2771421"/>
          </a:xfrm>
          <a:prstGeom prst="rect">
            <a:avLst/>
          </a:prstGeom>
          <a:noFill/>
          <a:ln w="9525">
            <a:noFill/>
            <a:miter lim="800000"/>
            <a:headEnd/>
            <a:tailEnd/>
          </a:ln>
        </p:spPr>
      </p:pic>
      <p:sp>
        <p:nvSpPr>
          <p:cNvPr id="12" name="Rectangle 11">
            <a:extLst>
              <a:ext uri="{FF2B5EF4-FFF2-40B4-BE49-F238E27FC236}">
                <a16:creationId xmlns:a16="http://schemas.microsoft.com/office/drawing/2014/main" id="{309CA497-18DA-04D2-A8D4-CB0FA4A6D354}"/>
              </a:ext>
            </a:extLst>
          </p:cNvPr>
          <p:cNvSpPr/>
          <p:nvPr/>
        </p:nvSpPr>
        <p:spPr>
          <a:xfrm>
            <a:off x="5120640" y="3972441"/>
            <a:ext cx="3291840" cy="2024098"/>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a:solidFill>
                  <a:prstClr val="black"/>
                </a:solidFill>
                <a:latin typeface="Century Gothic"/>
                <a:ea typeface="+mn-lt"/>
                <a:cs typeface="Calibri" panose="020F0502020204030204"/>
              </a:rPr>
              <a:t>Complete Census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2348696" y="1374184"/>
            <a:ext cx="7532088"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F71250A0-DD07-A8E2-7613-AF1D508006D7}"/>
              </a:ext>
            </a:extLst>
          </p:cNvPr>
          <p:cNvSpPr txBox="1"/>
          <p:nvPr/>
        </p:nvSpPr>
        <p:spPr>
          <a:xfrm>
            <a:off x="1658515" y="5853058"/>
            <a:ext cx="926443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entury Gothic"/>
                <a:ea typeface="+mn-lt"/>
                <a:cs typeface="Calibri" panose="020F0502020204030204"/>
              </a:rPr>
              <a:t>N = Number of Animals Counted</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647559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a:t>
            </a:r>
          </a:p>
        </p:txBody>
      </p:sp>
      <p:sp>
        <p:nvSpPr>
          <p:cNvPr id="3" name="Content Placeholder 2"/>
          <p:cNvSpPr>
            <a:spLocks noGrp="1"/>
          </p:cNvSpPr>
          <p:nvPr>
            <p:ph sz="quarter" idx="1"/>
          </p:nvPr>
        </p:nvSpPr>
        <p:spPr/>
        <p:txBody>
          <a:bodyPr>
            <a:normAutofit/>
          </a:bodyPr>
          <a:lstStyle/>
          <a:p>
            <a:r>
              <a:rPr lang="en-US" dirty="0"/>
              <a:t>Assumptions and Limitations</a:t>
            </a:r>
          </a:p>
          <a:p>
            <a:pPr marL="971550" lvl="1" indent="-514350">
              <a:buFont typeface="Wingdings 3"/>
              <a:buAutoNum type="alphaLcParenR"/>
            </a:pPr>
            <a:r>
              <a:rPr lang="en-US" b="1" dirty="0"/>
              <a:t>Objects on or near transects are detected with certainty</a:t>
            </a:r>
          </a:p>
          <a:p>
            <a:pPr marL="971550" lvl="1" indent="-514350">
              <a:buAutoNum type="alphaLcParenR"/>
            </a:pPr>
            <a:r>
              <a:rPr lang="en-US" b="1" dirty="0"/>
              <a:t>Objects should be measured from their initial location</a:t>
            </a:r>
          </a:p>
          <a:p>
            <a:pPr marL="971550" lvl="1" indent="-514350">
              <a:buAutoNum type="alphaLcParenR"/>
            </a:pPr>
            <a:r>
              <a:rPr lang="en-US" b="1" dirty="0"/>
              <a:t>Measurements should be exact</a:t>
            </a:r>
          </a:p>
          <a:p>
            <a:pPr marL="971550" lvl="1" indent="-514350">
              <a:buFont typeface="Arial" pitchFamily="34" charset="0"/>
              <a:buAutoNum type="alphaLcParenR"/>
            </a:pPr>
            <a:r>
              <a:rPr lang="en-US" b="1" dirty="0"/>
              <a:t>Sufficient sightings are recorded to estimate detection function</a:t>
            </a:r>
          </a:p>
          <a:p>
            <a:pPr marL="971550" lvl="1" indent="-514350">
              <a:buAutoNum type="alphaLcParenR"/>
            </a:pPr>
            <a:r>
              <a:rPr lang="en-US" dirty="0"/>
              <a:t>Sightings should be independent</a:t>
            </a:r>
          </a:p>
          <a:p>
            <a:pPr marL="971550" lvl="1" indent="-514350">
              <a:buAutoNum type="alphaLcParenR"/>
            </a:pPr>
            <a:r>
              <a:rPr lang="en-US" dirty="0"/>
              <a:t>Observer must walk faster than the animals</a:t>
            </a:r>
          </a:p>
          <a:p>
            <a:pPr marL="971550" lvl="1" indent="-514350">
              <a:buAutoNum type="alphaLcParenR"/>
            </a:pPr>
            <a:r>
              <a:rPr lang="en-US" dirty="0"/>
              <a:t>Transects should be placed at random with respect to the distribution of animals</a:t>
            </a:r>
          </a:p>
        </p:txBody>
      </p:sp>
      <p:sp>
        <p:nvSpPr>
          <p:cNvPr id="4" name="TextBox 3"/>
          <p:cNvSpPr txBox="1"/>
          <p:nvPr/>
        </p:nvSpPr>
        <p:spPr>
          <a:xfrm>
            <a:off x="6728461" y="6469381"/>
            <a:ext cx="4230645" cy="307777"/>
          </a:xfrm>
          <a:prstGeom prst="rect">
            <a:avLst/>
          </a:prstGeom>
          <a:noFill/>
        </p:spPr>
        <p:txBody>
          <a:bodyPr wrap="none" rtlCol="0">
            <a:spAutoFit/>
          </a:bodyPr>
          <a:lstStyle/>
          <a:p>
            <a:r>
              <a:rPr lang="en-US" sz="1400" dirty="0"/>
              <a:t>Buckland et al. 1993, 2001, Burnham et al. 1980</a:t>
            </a:r>
          </a:p>
        </p:txBody>
      </p:sp>
      <p:sp>
        <p:nvSpPr>
          <p:cNvPr id="5" name="Slide Number Placeholder 4"/>
          <p:cNvSpPr>
            <a:spLocks noGrp="1"/>
          </p:cNvSpPr>
          <p:nvPr>
            <p:ph type="sldNum" sz="quarter" idx="12"/>
          </p:nvPr>
        </p:nvSpPr>
        <p:spPr/>
        <p:txBody>
          <a:bodyPr/>
          <a:lstStyle/>
          <a:p>
            <a:fld id="{A0C0BA3D-4AB8-451C-B357-34BC26D34838}"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242666-5D6B-6947-4374-630E864D1861}"/>
              </a:ext>
            </a:extLst>
          </p:cNvPr>
          <p:cNvPicPr>
            <a:picLocks noChangeAspect="1"/>
          </p:cNvPicPr>
          <p:nvPr/>
        </p:nvPicPr>
        <p:blipFill>
          <a:blip r:embed="rId2"/>
          <a:stretch>
            <a:fillRect/>
          </a:stretch>
        </p:blipFill>
        <p:spPr>
          <a:xfrm>
            <a:off x="1841634" y="339563"/>
            <a:ext cx="8508732" cy="6041200"/>
          </a:xfrm>
          <a:prstGeom prst="rect">
            <a:avLst/>
          </a:prstGeom>
        </p:spPr>
      </p:pic>
      <p:sp>
        <p:nvSpPr>
          <p:cNvPr id="5" name="Rectangle 4">
            <a:extLst>
              <a:ext uri="{FF2B5EF4-FFF2-40B4-BE49-F238E27FC236}">
                <a16:creationId xmlns:a16="http://schemas.microsoft.com/office/drawing/2014/main" id="{5556CCBE-665F-05E4-9414-39C41E059017}"/>
              </a:ext>
            </a:extLst>
          </p:cNvPr>
          <p:cNvSpPr/>
          <p:nvPr/>
        </p:nvSpPr>
        <p:spPr>
          <a:xfrm>
            <a:off x="6073140" y="339563"/>
            <a:ext cx="4747260" cy="3036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3865D4-56FF-5BE2-52DA-FBCBB9AD5371}"/>
              </a:ext>
            </a:extLst>
          </p:cNvPr>
          <p:cNvSpPr/>
          <p:nvPr/>
        </p:nvSpPr>
        <p:spPr>
          <a:xfrm>
            <a:off x="1318260" y="3375403"/>
            <a:ext cx="4777740" cy="30360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29312F-1714-6667-2ED3-493EEF4FE90F}"/>
              </a:ext>
            </a:extLst>
          </p:cNvPr>
          <p:cNvSpPr/>
          <p:nvPr/>
        </p:nvSpPr>
        <p:spPr>
          <a:xfrm>
            <a:off x="6202680" y="3376814"/>
            <a:ext cx="4625340" cy="31416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lack binoculars with red lenses&#10;&#10;Description automatically generated">
            <a:extLst>
              <a:ext uri="{FF2B5EF4-FFF2-40B4-BE49-F238E27FC236}">
                <a16:creationId xmlns:a16="http://schemas.microsoft.com/office/drawing/2014/main" id="{26A08B19-9A98-4883-8542-3097579AE1B7}"/>
              </a:ext>
            </a:extLst>
          </p:cNvPr>
          <p:cNvPicPr>
            <a:picLocks noChangeAspect="1"/>
          </p:cNvPicPr>
          <p:nvPr/>
        </p:nvPicPr>
        <p:blipFill>
          <a:blip r:embed="rId3">
            <a:extLst>
              <a:ext uri="{28A0092B-C50C-407E-A947-70E740481C1C}">
                <a14:useLocalDpi xmlns:a14="http://schemas.microsoft.com/office/drawing/2010/main" val="0"/>
              </a:ext>
            </a:extLst>
          </a:blip>
          <a:srcRect l="31033" t="7668" r="31596" b="14889"/>
          <a:stretch/>
        </p:blipFill>
        <p:spPr>
          <a:xfrm>
            <a:off x="861061" y="1691640"/>
            <a:ext cx="3635396" cy="4244340"/>
          </a:xfrm>
          <a:prstGeom prst="rect">
            <a:avLst/>
          </a:prstGeom>
        </p:spPr>
      </p:pic>
      <p:sp>
        <p:nvSpPr>
          <p:cNvPr id="5" name="TextBox 4">
            <a:extLst>
              <a:ext uri="{FF2B5EF4-FFF2-40B4-BE49-F238E27FC236}">
                <a16:creationId xmlns:a16="http://schemas.microsoft.com/office/drawing/2014/main" id="{F5536F4E-20D4-D7F1-3491-88DB5B0441DC}"/>
              </a:ext>
            </a:extLst>
          </p:cNvPr>
          <p:cNvSpPr txBox="1"/>
          <p:nvPr/>
        </p:nvSpPr>
        <p:spPr>
          <a:xfrm>
            <a:off x="2929033" y="510540"/>
            <a:ext cx="63339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solidFill>
                  <a:prstClr val="black"/>
                </a:solidFill>
                <a:effectLst/>
                <a:uLnTx/>
                <a:uFillTx/>
                <a:latin typeface="Century Gothic"/>
                <a:ea typeface="+mn-lt"/>
                <a:cs typeface="Calibri" panose="020F0502020204030204"/>
              </a:rPr>
              <a:t>Distance Sampling </a:t>
            </a:r>
            <a:r>
              <a:rPr lang="en-US" sz="3200" b="1" dirty="0">
                <a:solidFill>
                  <a:prstClr val="black"/>
                </a:solidFill>
                <a:latin typeface="Century Gothic"/>
                <a:ea typeface="+mn-lt"/>
                <a:cs typeface="Calibri" panose="020F0502020204030204"/>
              </a:rPr>
              <a:t>Practice</a:t>
            </a:r>
            <a:r>
              <a:rPr kumimoji="0" lang="en-US" sz="3200" b="1" u="none" strike="noStrike" kern="1200" cap="none" spc="0" normalizeH="0" baseline="0" noProof="0" dirty="0">
                <a:ln>
                  <a:noFill/>
                </a:ln>
                <a:solidFill>
                  <a:prstClr val="black"/>
                </a:solidFill>
                <a:effectLst/>
                <a:uLnTx/>
                <a:uFillTx/>
                <a:latin typeface="Century Gothic"/>
                <a:ea typeface="+mn-lt"/>
                <a:cs typeface="Calibri" panose="020F0502020204030204"/>
              </a:rPr>
              <a:t>!</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7" name="Picture 6" descr="A group of tees and a golf ball on grass&#10;&#10;Description automatically generated">
            <a:extLst>
              <a:ext uri="{FF2B5EF4-FFF2-40B4-BE49-F238E27FC236}">
                <a16:creationId xmlns:a16="http://schemas.microsoft.com/office/drawing/2014/main" id="{BB4D06E3-0590-C90D-31DB-204851C3D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876" y="1950720"/>
            <a:ext cx="3726180" cy="3726180"/>
          </a:xfrm>
          <a:prstGeom prst="rect">
            <a:avLst/>
          </a:prstGeom>
        </p:spPr>
      </p:pic>
    </p:spTree>
    <p:extLst>
      <p:ext uri="{BB962C8B-B14F-4D97-AF65-F5344CB8AC3E}">
        <p14:creationId xmlns:p14="http://schemas.microsoft.com/office/powerpoint/2010/main" val="135140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srcRect l="13285" r="13924" b="9216"/>
          <a:stretch/>
        </p:blipFill>
        <p:spPr bwMode="auto">
          <a:xfrm>
            <a:off x="2373321" y="590166"/>
            <a:ext cx="7445358" cy="606209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2348696"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F71250A0-DD07-A8E2-7613-AF1D508006D7}"/>
              </a:ext>
            </a:extLst>
          </p:cNvPr>
          <p:cNvSpPr txBox="1"/>
          <p:nvPr/>
        </p:nvSpPr>
        <p:spPr>
          <a:xfrm>
            <a:off x="1658515" y="5853058"/>
            <a:ext cx="926443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entury Gothic"/>
                <a:ea typeface="+mn-lt"/>
                <a:cs typeface="Calibri" panose="020F0502020204030204"/>
              </a:rPr>
              <a:t>N = ?</a:t>
            </a:r>
            <a:endParaRPr kumimoji="0" lang="en-US" sz="2400" b="0" u="none" strike="noStrike" kern="1200" cap="none" spc="0" normalizeH="0" baseline="0" noProof="0" dirty="0">
              <a:ln>
                <a:noFill/>
              </a:ln>
              <a:solidFill>
                <a:prstClr val="black"/>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FE914903-9155-8DAB-31EB-8ED0A04E44D1}"/>
              </a:ext>
            </a:extLst>
          </p:cNvPr>
          <p:cNvSpPr/>
          <p:nvPr/>
        </p:nvSpPr>
        <p:spPr>
          <a:xfrm>
            <a:off x="3290799"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6122797"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2348696"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4238379"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7067124"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3762678"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6594676"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8160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1802486" y="1493289"/>
                <a:ext cx="2183362"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1802486" y="1493289"/>
                <a:ext cx="2183362"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8A74B6-089F-86C6-7DF4-99D20550AD7A}"/>
                  </a:ext>
                </a:extLst>
              </p:cNvPr>
              <p:cNvSpPr txBox="1"/>
              <p:nvPr/>
            </p:nvSpPr>
            <p:spPr>
              <a:xfrm>
                <a:off x="283234" y="1637006"/>
                <a:ext cx="178207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oMath>
                  </m:oMathPara>
                </a14:m>
                <a:endParaRPr lang="en-US" sz="2000" dirty="0"/>
              </a:p>
            </p:txBody>
          </p:sp>
        </mc:Choice>
        <mc:Fallback xmlns="">
          <p:sp>
            <p:nvSpPr>
              <p:cNvPr id="6" name="TextBox 5">
                <a:extLst>
                  <a:ext uri="{FF2B5EF4-FFF2-40B4-BE49-F238E27FC236}">
                    <a16:creationId xmlns:a16="http://schemas.microsoft.com/office/drawing/2014/main" id="{298A74B6-089F-86C6-7DF4-99D20550AD7A}"/>
                  </a:ext>
                </a:extLst>
              </p:cNvPr>
              <p:cNvSpPr txBox="1">
                <a:spLocks noRot="1" noChangeAspect="1" noMove="1" noResize="1" noEditPoints="1" noAdjustHandles="1" noChangeArrowheads="1" noChangeShapeType="1" noTextEdit="1"/>
              </p:cNvSpPr>
              <p:nvPr/>
            </p:nvSpPr>
            <p:spPr>
              <a:xfrm>
                <a:off x="283234" y="1637006"/>
                <a:ext cx="1782073" cy="400110"/>
              </a:xfrm>
              <a:prstGeom prst="rect">
                <a:avLst/>
              </a:prstGeom>
              <a:blipFill>
                <a:blip r:embed="rId6"/>
                <a:stretch>
                  <a:fillRect b="-18462"/>
                </a:stretch>
              </a:blipFill>
            </p:spPr>
            <p:txBody>
              <a:bodyPr/>
              <a:lstStyle/>
              <a:p>
                <a:r>
                  <a:rPr lang="en-US">
                    <a:noFill/>
                  </a:rPr>
                  <a:t> </a:t>
                </a:r>
              </a:p>
            </p:txBody>
          </p:sp>
        </mc:Fallback>
      </mc:AlternateContent>
    </p:spTree>
    <p:extLst>
      <p:ext uri="{BB962C8B-B14F-4D97-AF65-F5344CB8AC3E}">
        <p14:creationId xmlns:p14="http://schemas.microsoft.com/office/powerpoint/2010/main" val="22543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smtClean="0">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Tree>
    <p:extLst>
      <p:ext uri="{BB962C8B-B14F-4D97-AF65-F5344CB8AC3E}">
        <p14:creationId xmlns:p14="http://schemas.microsoft.com/office/powerpoint/2010/main" val="128671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58456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12658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584567"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FC9F9E-1715-4943-56B3-35BE8EDBD402}"/>
                  </a:ext>
                </a:extLst>
              </p:cNvPr>
              <p:cNvSpPr txBox="1"/>
              <p:nvPr/>
            </p:nvSpPr>
            <p:spPr>
              <a:xfrm>
                <a:off x="326080" y="4405195"/>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Q3: What is your estimated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for the full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6" name="TextBox 5">
                <a:extLst>
                  <a:ext uri="{FF2B5EF4-FFF2-40B4-BE49-F238E27FC236}">
                    <a16:creationId xmlns:a16="http://schemas.microsoft.com/office/drawing/2014/main" id="{A2FC9F9E-1715-4943-56B3-35BE8EDBD402}"/>
                  </a:ext>
                </a:extLst>
              </p:cNvPr>
              <p:cNvSpPr txBox="1">
                <a:spLocks noRot="1" noChangeAspect="1" noMove="1" noResize="1" noEditPoints="1" noAdjustHandles="1" noChangeArrowheads="1" noChangeShapeType="1" noTextEdit="1"/>
              </p:cNvSpPr>
              <p:nvPr/>
            </p:nvSpPr>
            <p:spPr>
              <a:xfrm>
                <a:off x="326080" y="4405195"/>
                <a:ext cx="3584567" cy="693138"/>
              </a:xfrm>
              <a:prstGeom prst="rect">
                <a:avLst/>
              </a:prstGeom>
              <a:blipFill>
                <a:blip r:embed="rId7"/>
                <a:stretch>
                  <a:fillRect l="-2377" t="-7080" b="-16814"/>
                </a:stretch>
              </a:blipFill>
            </p:spPr>
            <p:txBody>
              <a:bodyPr/>
              <a:lstStyle/>
              <a:p>
                <a:r>
                  <a:rPr lang="en-US">
                    <a:noFill/>
                  </a:rPr>
                  <a:t> </a:t>
                </a:r>
              </a:p>
            </p:txBody>
          </p:sp>
        </mc:Fallback>
      </mc:AlternateContent>
    </p:spTree>
    <p:extLst>
      <p:ext uri="{BB962C8B-B14F-4D97-AF65-F5344CB8AC3E}">
        <p14:creationId xmlns:p14="http://schemas.microsoft.com/office/powerpoint/2010/main" val="150530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56B66-7D26-CDB0-2A72-0F718F650F1C}"/>
              </a:ext>
            </a:extLst>
          </p:cNvPr>
          <p:cNvSpPr txBox="1"/>
          <p:nvPr/>
        </p:nvSpPr>
        <p:spPr>
          <a:xfrm>
            <a:off x="417386" y="563437"/>
            <a:ext cx="926443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entury Gothic"/>
                <a:ea typeface="+mn-lt"/>
                <a:cs typeface="Calibri" panose="020F0502020204030204"/>
              </a:rPr>
              <a:t>Strip Transects</a:t>
            </a:r>
            <a:endParaRPr kumimoji="0" lang="en-US" sz="3200" b="0" u="none" strike="noStrike" kern="1200" cap="none" spc="0" normalizeH="0" baseline="0" noProof="0" dirty="0">
              <a:ln>
                <a:noFill/>
              </a:ln>
              <a:solidFill>
                <a:prstClr val="black"/>
              </a:solidFill>
              <a:effectLst/>
              <a:uLnTx/>
              <a:uFillTx/>
              <a:latin typeface="Century Gothic"/>
              <a:ea typeface="+mn-ea"/>
              <a:cs typeface="+mn-cs"/>
            </a:endParaRPr>
          </a:p>
        </p:txBody>
      </p:sp>
      <p:grpSp>
        <p:nvGrpSpPr>
          <p:cNvPr id="84" name="Group 83">
            <a:extLst>
              <a:ext uri="{FF2B5EF4-FFF2-40B4-BE49-F238E27FC236}">
                <a16:creationId xmlns:a16="http://schemas.microsoft.com/office/drawing/2014/main" id="{7D2B37BC-6C38-F98F-C297-871534796257}"/>
              </a:ext>
            </a:extLst>
          </p:cNvPr>
          <p:cNvGrpSpPr/>
          <p:nvPr/>
        </p:nvGrpSpPr>
        <p:grpSpPr>
          <a:xfrm>
            <a:off x="3993297" y="1374184"/>
            <a:ext cx="7527516" cy="4339662"/>
            <a:chOff x="2348696" y="1374184"/>
            <a:chExt cx="7494608" cy="4339662"/>
          </a:xfrm>
        </p:grpSpPr>
        <p:pic>
          <p:nvPicPr>
            <p:cNvPr id="3" name="Picture 2">
              <a:extLst>
                <a:ext uri="{FF2B5EF4-FFF2-40B4-BE49-F238E27FC236}">
                  <a16:creationId xmlns:a16="http://schemas.microsoft.com/office/drawing/2014/main" id="{E0C1A50C-0C3A-5944-B782-EB084924F9C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48696" y="1374184"/>
              <a:ext cx="7494608" cy="4339662"/>
            </a:xfrm>
            <a:prstGeom prst="rect">
              <a:avLst/>
            </a:prstGeom>
            <a:ln w="12700">
              <a:solidFill>
                <a:schemeClr val="tx1"/>
              </a:solidFill>
            </a:ln>
          </p:spPr>
        </p:pic>
        <p:sp>
          <p:nvSpPr>
            <p:cNvPr id="19" name="Flowchart: Connector 18">
              <a:extLst>
                <a:ext uri="{FF2B5EF4-FFF2-40B4-BE49-F238E27FC236}">
                  <a16:creationId xmlns:a16="http://schemas.microsoft.com/office/drawing/2014/main" id="{96D4F2EC-8BEB-1979-00AB-F8DCEC95B73F}"/>
                </a:ext>
              </a:extLst>
            </p:cNvPr>
            <p:cNvSpPr/>
            <p:nvPr/>
          </p:nvSpPr>
          <p:spPr>
            <a:xfrm>
              <a:off x="2772833" y="19346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014839B-FA37-6133-46F8-CB4B239B2057}"/>
                </a:ext>
              </a:extLst>
            </p:cNvPr>
            <p:cNvSpPr/>
            <p:nvPr/>
          </p:nvSpPr>
          <p:spPr>
            <a:xfrm>
              <a:off x="3098799" y="22097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116704C-BDF5-E00A-6EA6-7FB451879FA7}"/>
                </a:ext>
              </a:extLst>
            </p:cNvPr>
            <p:cNvSpPr/>
            <p:nvPr/>
          </p:nvSpPr>
          <p:spPr>
            <a:xfrm>
              <a:off x="3657600" y="188891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A3C906D-C2AC-E100-FD9F-00D9D9273887}"/>
                </a:ext>
              </a:extLst>
            </p:cNvPr>
            <p:cNvSpPr/>
            <p:nvPr/>
          </p:nvSpPr>
          <p:spPr>
            <a:xfrm>
              <a:off x="3007359" y="328675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2658F0E-1C3D-E861-8E47-0E1981698876}"/>
                </a:ext>
              </a:extLst>
            </p:cNvPr>
            <p:cNvSpPr/>
            <p:nvPr/>
          </p:nvSpPr>
          <p:spPr>
            <a:xfrm>
              <a:off x="3549226" y="31902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4E7CF43A-B5A9-C57C-D13F-0476C806BD92}"/>
                </a:ext>
              </a:extLst>
            </p:cNvPr>
            <p:cNvSpPr/>
            <p:nvPr/>
          </p:nvSpPr>
          <p:spPr>
            <a:xfrm>
              <a:off x="3831166" y="34154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DCDB2E6-5207-4646-E485-9E13AA69D97F}"/>
                </a:ext>
              </a:extLst>
            </p:cNvPr>
            <p:cNvSpPr/>
            <p:nvPr/>
          </p:nvSpPr>
          <p:spPr>
            <a:xfrm>
              <a:off x="4274821" y="258995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832B8C32-0BDD-2FD8-FFC4-E7DB5101BE98}"/>
                </a:ext>
              </a:extLst>
            </p:cNvPr>
            <p:cNvSpPr/>
            <p:nvPr/>
          </p:nvSpPr>
          <p:spPr>
            <a:xfrm>
              <a:off x="5012224" y="19710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F2443073-B263-D8B7-AFAC-CDEF6AF40E3E}"/>
                </a:ext>
              </a:extLst>
            </p:cNvPr>
            <p:cNvSpPr/>
            <p:nvPr/>
          </p:nvSpPr>
          <p:spPr>
            <a:xfrm>
              <a:off x="5240867" y="291253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E162E54-EB7A-FC06-05AF-DF54BA6F3134}"/>
                </a:ext>
              </a:extLst>
            </p:cNvPr>
            <p:cNvSpPr/>
            <p:nvPr/>
          </p:nvSpPr>
          <p:spPr>
            <a:xfrm>
              <a:off x="6443133" y="245109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287C6A9-BF8F-EC69-EA33-22EFF50AD988}"/>
                </a:ext>
              </a:extLst>
            </p:cNvPr>
            <p:cNvSpPr/>
            <p:nvPr/>
          </p:nvSpPr>
          <p:spPr>
            <a:xfrm>
              <a:off x="4320541" y="3022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27BBC72A-78A9-4263-7522-C2138D299A3A}"/>
                </a:ext>
              </a:extLst>
            </p:cNvPr>
            <p:cNvSpPr/>
            <p:nvPr/>
          </p:nvSpPr>
          <p:spPr>
            <a:xfrm>
              <a:off x="6290733" y="20489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98770F-15FB-6FC3-DA16-31A4517DFDD4}"/>
                </a:ext>
              </a:extLst>
            </p:cNvPr>
            <p:cNvSpPr/>
            <p:nvPr/>
          </p:nvSpPr>
          <p:spPr>
            <a:xfrm>
              <a:off x="6887633" y="2491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C503A0CA-493B-762F-5F80-70DB5272EA11}"/>
                </a:ext>
              </a:extLst>
            </p:cNvPr>
            <p:cNvSpPr/>
            <p:nvPr/>
          </p:nvSpPr>
          <p:spPr>
            <a:xfrm>
              <a:off x="7229601" y="19837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4E39DADB-247E-670C-671C-D2C10138F3CD}"/>
                </a:ext>
              </a:extLst>
            </p:cNvPr>
            <p:cNvSpPr/>
            <p:nvPr/>
          </p:nvSpPr>
          <p:spPr>
            <a:xfrm>
              <a:off x="7755466" y="245363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11E2BF40-FB2C-159A-4C54-C0170E86FAB8}"/>
                </a:ext>
              </a:extLst>
            </p:cNvPr>
            <p:cNvSpPr/>
            <p:nvPr/>
          </p:nvSpPr>
          <p:spPr>
            <a:xfrm>
              <a:off x="8538633" y="266361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BE73569-BC99-1841-14A5-D5F5FCD62EBF}"/>
                </a:ext>
              </a:extLst>
            </p:cNvPr>
            <p:cNvSpPr/>
            <p:nvPr/>
          </p:nvSpPr>
          <p:spPr>
            <a:xfrm rot="5655171">
              <a:off x="3148814" y="36346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963A8EB-E7D0-05F9-49F7-7F1C78A4B8AD}"/>
                </a:ext>
              </a:extLst>
            </p:cNvPr>
            <p:cNvSpPr/>
            <p:nvPr/>
          </p:nvSpPr>
          <p:spPr>
            <a:xfrm rot="5655171">
              <a:off x="3474780" y="39098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9722ADF7-4AEE-C915-0794-2492496B2E33}"/>
                </a:ext>
              </a:extLst>
            </p:cNvPr>
            <p:cNvSpPr/>
            <p:nvPr/>
          </p:nvSpPr>
          <p:spPr>
            <a:xfrm rot="5655171">
              <a:off x="4033581" y="358894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17FFA3-2D1B-A83A-159E-48226D12F8D6}"/>
                </a:ext>
              </a:extLst>
            </p:cNvPr>
            <p:cNvSpPr/>
            <p:nvPr/>
          </p:nvSpPr>
          <p:spPr>
            <a:xfrm rot="5655171">
              <a:off x="3383340" y="498679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20B7A34-07D3-D57B-3CCF-A52D18FD2377}"/>
                </a:ext>
              </a:extLst>
            </p:cNvPr>
            <p:cNvSpPr/>
            <p:nvPr/>
          </p:nvSpPr>
          <p:spPr>
            <a:xfrm rot="5655171">
              <a:off x="3925207" y="48902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D58DA4C-D28D-5D6D-C3C7-FFAEA53D804C}"/>
                </a:ext>
              </a:extLst>
            </p:cNvPr>
            <p:cNvSpPr/>
            <p:nvPr/>
          </p:nvSpPr>
          <p:spPr>
            <a:xfrm rot="5655171">
              <a:off x="4207147" y="5115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6CA741A6-10BE-4DBA-72FC-3DB7EE12CC77}"/>
                </a:ext>
              </a:extLst>
            </p:cNvPr>
            <p:cNvSpPr/>
            <p:nvPr/>
          </p:nvSpPr>
          <p:spPr>
            <a:xfrm rot="5655171">
              <a:off x="4650802" y="42899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40D6C20-5726-36F7-94D4-561CE850112B}"/>
                </a:ext>
              </a:extLst>
            </p:cNvPr>
            <p:cNvSpPr/>
            <p:nvPr/>
          </p:nvSpPr>
          <p:spPr>
            <a:xfrm rot="5655171">
              <a:off x="5388205" y="36710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47DEF12E-7CFB-4C01-C29D-366BABFEA0B6}"/>
                </a:ext>
              </a:extLst>
            </p:cNvPr>
            <p:cNvSpPr/>
            <p:nvPr/>
          </p:nvSpPr>
          <p:spPr>
            <a:xfrm rot="5655171">
              <a:off x="5616848" y="461256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B8820D55-282E-F8A4-7872-C3B9A3B6A84A}"/>
                </a:ext>
              </a:extLst>
            </p:cNvPr>
            <p:cNvSpPr/>
            <p:nvPr/>
          </p:nvSpPr>
          <p:spPr>
            <a:xfrm rot="5655171">
              <a:off x="6819114" y="415113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AD49F3E-AA50-D138-2F10-16AD40BF7B0F}"/>
                </a:ext>
              </a:extLst>
            </p:cNvPr>
            <p:cNvSpPr/>
            <p:nvPr/>
          </p:nvSpPr>
          <p:spPr>
            <a:xfrm rot="5655171">
              <a:off x="4696522" y="472257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AE3F48E-F560-829D-0A4A-E7F53432C2FB}"/>
                </a:ext>
              </a:extLst>
            </p:cNvPr>
            <p:cNvSpPr/>
            <p:nvPr/>
          </p:nvSpPr>
          <p:spPr>
            <a:xfrm rot="5655171">
              <a:off x="8033478" y="488245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1E5B58-8B32-675F-52CE-0A8A78DBEB0E}"/>
                </a:ext>
              </a:extLst>
            </p:cNvPr>
            <p:cNvSpPr/>
            <p:nvPr/>
          </p:nvSpPr>
          <p:spPr>
            <a:xfrm rot="5655171">
              <a:off x="7263614" y="4191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6DF33CB9-B162-358C-0AC7-1449AC3BAD6C}"/>
                </a:ext>
              </a:extLst>
            </p:cNvPr>
            <p:cNvSpPr/>
            <p:nvPr/>
          </p:nvSpPr>
          <p:spPr>
            <a:xfrm rot="5655171">
              <a:off x="7605582" y="36837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B5307F84-E45B-6849-5D7E-20A2449BFE60}"/>
                </a:ext>
              </a:extLst>
            </p:cNvPr>
            <p:cNvSpPr/>
            <p:nvPr/>
          </p:nvSpPr>
          <p:spPr>
            <a:xfrm rot="5655171">
              <a:off x="8131447" y="415367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389BCDE3-0BD3-B541-0544-CAFB4E38B9A8}"/>
                </a:ext>
              </a:extLst>
            </p:cNvPr>
            <p:cNvSpPr/>
            <p:nvPr/>
          </p:nvSpPr>
          <p:spPr>
            <a:xfrm rot="5655171">
              <a:off x="8914614" y="436364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347A1088-53D8-5683-44EF-651DBF360FE7}"/>
                </a:ext>
              </a:extLst>
            </p:cNvPr>
            <p:cNvSpPr/>
            <p:nvPr/>
          </p:nvSpPr>
          <p:spPr>
            <a:xfrm rot="5655171">
              <a:off x="6148675" y="318847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B9890BD-667B-3F50-0CE1-F0137DDC302E}"/>
                </a:ext>
              </a:extLst>
            </p:cNvPr>
            <p:cNvSpPr/>
            <p:nvPr/>
          </p:nvSpPr>
          <p:spPr>
            <a:xfrm rot="5655171">
              <a:off x="3456155" y="240628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A29688F-CA0C-F3F7-8B0D-DB0E1500DEC6}"/>
                </a:ext>
              </a:extLst>
            </p:cNvPr>
            <p:cNvSpPr/>
            <p:nvPr/>
          </p:nvSpPr>
          <p:spPr>
            <a:xfrm rot="5655171">
              <a:off x="6835321" y="485221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2C6F16A-64E4-4C18-5F8F-79C5A42DEAF9}"/>
                </a:ext>
              </a:extLst>
            </p:cNvPr>
            <p:cNvSpPr/>
            <p:nvPr/>
          </p:nvSpPr>
          <p:spPr>
            <a:xfrm rot="5655171">
              <a:off x="8033477" y="30905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3A7E5805-6E00-E154-3CAE-CB0592E9F671}"/>
                </a:ext>
              </a:extLst>
            </p:cNvPr>
            <p:cNvSpPr/>
            <p:nvPr/>
          </p:nvSpPr>
          <p:spPr>
            <a:xfrm rot="5655171">
              <a:off x="7439843" y="3958817"/>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9498D19C-2080-24E5-6FA8-1A9C136EF123}"/>
                </a:ext>
              </a:extLst>
            </p:cNvPr>
            <p:cNvSpPr/>
            <p:nvPr/>
          </p:nvSpPr>
          <p:spPr>
            <a:xfrm rot="5655171">
              <a:off x="7703552" y="311348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293F1A9-A827-7740-D533-8891E55CF1A8}"/>
                </a:ext>
              </a:extLst>
            </p:cNvPr>
            <p:cNvSpPr/>
            <p:nvPr/>
          </p:nvSpPr>
          <p:spPr>
            <a:xfrm>
              <a:off x="3255313" y="242909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8D3E1C93-2985-A2C6-EAEE-8730A25D678E}"/>
                </a:ext>
              </a:extLst>
            </p:cNvPr>
            <p:cNvSpPr/>
            <p:nvPr/>
          </p:nvSpPr>
          <p:spPr>
            <a:xfrm>
              <a:off x="5822405" y="189829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171D1C3-125F-B808-70BE-4F4EE4C1713D}"/>
                </a:ext>
              </a:extLst>
            </p:cNvPr>
            <p:cNvSpPr/>
            <p:nvPr/>
          </p:nvSpPr>
          <p:spPr>
            <a:xfrm rot="5655171">
              <a:off x="3585574" y="369653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DF33066-69DD-5BDE-62E1-F1477815004C}"/>
                </a:ext>
              </a:extLst>
            </p:cNvPr>
            <p:cNvSpPr/>
            <p:nvPr/>
          </p:nvSpPr>
          <p:spPr>
            <a:xfrm rot="5655171">
              <a:off x="3631294" y="4129126"/>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DE28A568-A57A-3904-B6CE-CB0745A447AF}"/>
                </a:ext>
              </a:extLst>
            </p:cNvPr>
            <p:cNvSpPr/>
            <p:nvPr/>
          </p:nvSpPr>
          <p:spPr>
            <a:xfrm rot="5655171">
              <a:off x="5083447" y="259503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61AAB46C-3210-4253-586C-586F13C76A9E}"/>
                </a:ext>
              </a:extLst>
            </p:cNvPr>
            <p:cNvSpPr/>
            <p:nvPr/>
          </p:nvSpPr>
          <p:spPr>
            <a:xfrm rot="5655171">
              <a:off x="6374615" y="336537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42BFFAC-5741-D943-DF60-C296BD5CB3A1}"/>
                </a:ext>
              </a:extLst>
            </p:cNvPr>
            <p:cNvSpPr/>
            <p:nvPr/>
          </p:nvSpPr>
          <p:spPr>
            <a:xfrm>
              <a:off x="6074006" y="273277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7FF48F0C-D45F-7506-4FEB-94EAE093E854}"/>
                </a:ext>
              </a:extLst>
            </p:cNvPr>
            <p:cNvSpPr/>
            <p:nvPr/>
          </p:nvSpPr>
          <p:spPr>
            <a:xfrm>
              <a:off x="8641098" y="220197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8F2FF6F-27BF-E699-7AF2-85070EB1154A}"/>
                </a:ext>
              </a:extLst>
            </p:cNvPr>
            <p:cNvSpPr/>
            <p:nvPr/>
          </p:nvSpPr>
          <p:spPr>
            <a:xfrm rot="5655171">
              <a:off x="6404267" y="4000222"/>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1D52D1-9FC8-3CFA-B14A-0AB32E47982B}"/>
                </a:ext>
              </a:extLst>
            </p:cNvPr>
            <p:cNvSpPr/>
            <p:nvPr/>
          </p:nvSpPr>
          <p:spPr>
            <a:xfrm rot="5655171">
              <a:off x="6449987" y="443280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4B996D7-4E29-A563-23BF-81C2837305DF}"/>
                </a:ext>
              </a:extLst>
            </p:cNvPr>
            <p:cNvSpPr/>
            <p:nvPr/>
          </p:nvSpPr>
          <p:spPr>
            <a:xfrm rot="5655171">
              <a:off x="7902140" y="289871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D8BBCCE4-C448-CA1A-4364-73F903023F04}"/>
                </a:ext>
              </a:extLst>
            </p:cNvPr>
            <p:cNvSpPr/>
            <p:nvPr/>
          </p:nvSpPr>
          <p:spPr>
            <a:xfrm rot="5655171">
              <a:off x="9193308" y="366905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8B639467-6F40-592B-006D-4D254BAE223B}"/>
                </a:ext>
              </a:extLst>
            </p:cNvPr>
            <p:cNvSpPr/>
            <p:nvPr/>
          </p:nvSpPr>
          <p:spPr>
            <a:xfrm>
              <a:off x="4226595" y="3243761"/>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1892F740-1B79-D1AA-25F2-063BB2FBAF1F}"/>
                </a:ext>
              </a:extLst>
            </p:cNvPr>
            <p:cNvSpPr/>
            <p:nvPr/>
          </p:nvSpPr>
          <p:spPr>
            <a:xfrm>
              <a:off x="6793687" y="271296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653F291E-A69D-169A-D04F-EF581E3D358B}"/>
                </a:ext>
              </a:extLst>
            </p:cNvPr>
            <p:cNvSpPr/>
            <p:nvPr/>
          </p:nvSpPr>
          <p:spPr>
            <a:xfrm rot="5655171">
              <a:off x="4556856" y="4511208"/>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1EEE2AA-4318-53BE-9253-7983405A3920}"/>
                </a:ext>
              </a:extLst>
            </p:cNvPr>
            <p:cNvSpPr/>
            <p:nvPr/>
          </p:nvSpPr>
          <p:spPr>
            <a:xfrm rot="5655171">
              <a:off x="4602576" y="4943795"/>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40FBC257-09C7-8F73-E90A-69D3AE834E0C}"/>
                </a:ext>
              </a:extLst>
            </p:cNvPr>
            <p:cNvSpPr/>
            <p:nvPr/>
          </p:nvSpPr>
          <p:spPr>
            <a:xfrm rot="5655171">
              <a:off x="6054729" y="340970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528C038F-E127-55A6-D0EF-B36125F56201}"/>
                </a:ext>
              </a:extLst>
            </p:cNvPr>
            <p:cNvSpPr/>
            <p:nvPr/>
          </p:nvSpPr>
          <p:spPr>
            <a:xfrm rot="5655171">
              <a:off x="7505115" y="436346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449E2067-A5B8-E892-ABF9-1F1E09ADCF08}"/>
                </a:ext>
              </a:extLst>
            </p:cNvPr>
            <p:cNvSpPr/>
            <p:nvPr/>
          </p:nvSpPr>
          <p:spPr>
            <a:xfrm>
              <a:off x="3251199" y="323953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ADDD100-4F2B-B2B2-A5F8-2C665E5F54D7}"/>
                </a:ext>
              </a:extLst>
            </p:cNvPr>
            <p:cNvSpPr/>
            <p:nvPr/>
          </p:nvSpPr>
          <p:spPr>
            <a:xfrm>
              <a:off x="3701626" y="42199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AFB4B5A-4F97-9DBE-C5EB-40A3D9B82365}"/>
                </a:ext>
              </a:extLst>
            </p:cNvPr>
            <p:cNvSpPr/>
            <p:nvPr/>
          </p:nvSpPr>
          <p:spPr>
            <a:xfrm>
              <a:off x="5164624" y="30007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2B0959D5-BA8E-4DF6-9914-A279A47F724D}"/>
                </a:ext>
              </a:extLst>
            </p:cNvPr>
            <p:cNvSpPr/>
            <p:nvPr/>
          </p:nvSpPr>
          <p:spPr>
            <a:xfrm>
              <a:off x="7040033" y="3521469"/>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CD09405-171B-8E4C-518E-A09040FD18C4}"/>
                </a:ext>
              </a:extLst>
            </p:cNvPr>
            <p:cNvSpPr/>
            <p:nvPr/>
          </p:nvSpPr>
          <p:spPr>
            <a:xfrm rot="5655171">
              <a:off x="5540605" y="47008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08FAE64E-BC32-C933-68E3-EBB002AD6941}"/>
                </a:ext>
              </a:extLst>
            </p:cNvPr>
            <p:cNvSpPr/>
            <p:nvPr/>
          </p:nvSpPr>
          <p:spPr>
            <a:xfrm rot="5655171">
              <a:off x="8283847" y="5183403"/>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AAC3AFF-CB4E-C7E1-3EB7-2332CF1E946E}"/>
                </a:ext>
              </a:extLst>
            </p:cNvPr>
            <p:cNvSpPr/>
            <p:nvPr/>
          </p:nvSpPr>
          <p:spPr>
            <a:xfrm rot="5655171">
              <a:off x="6602387" y="5462540"/>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3522A7F-169E-E193-3DFE-01E6A31036DC}"/>
                </a:ext>
              </a:extLst>
            </p:cNvPr>
            <p:cNvSpPr/>
            <p:nvPr/>
          </p:nvSpPr>
          <p:spPr>
            <a:xfrm rot="5655171">
              <a:off x="9345708" y="4698784"/>
              <a:ext cx="137160" cy="13716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71250A0-DD07-A8E2-7613-AF1D508006D7}"/>
                  </a:ext>
                </a:extLst>
              </p:cNvPr>
              <p:cNvSpPr txBox="1"/>
              <p:nvPr/>
            </p:nvSpPr>
            <p:spPr>
              <a:xfrm>
                <a:off x="507487" y="1493289"/>
                <a:ext cx="3478361" cy="70654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r>
                        <a:rPr lang="en-US" sz="2000" b="1" i="1" smtClean="0">
                          <a:solidFill>
                            <a:prstClr val="black"/>
                          </a:solidFill>
                          <a:latin typeface="Cambria Math" panose="02040503050406030204" pitchFamily="18" charset="0"/>
                          <a:ea typeface="+mn-lt"/>
                          <a:cs typeface="Calibri" panose="020F0502020204030204"/>
                        </a:rPr>
                        <m:t>𝑫𝒆𝒏𝒔𝒊𝒕𝒚</m:t>
                      </m:r>
                      <m:r>
                        <a:rPr lang="en-US" sz="2000" b="1" i="1" smtClean="0">
                          <a:solidFill>
                            <a:prstClr val="black"/>
                          </a:solidFill>
                          <a:latin typeface="Cambria Math" panose="02040503050406030204" pitchFamily="18" charset="0"/>
                          <a:ea typeface="+mn-lt"/>
                          <a:cs typeface="Calibri" panose="020F0502020204030204"/>
                        </a:rPr>
                        <m:t>=</m:t>
                      </m:r>
                      <m:f>
                        <m:fPr>
                          <m:ctrlPr>
                            <a:rPr lang="en-US" sz="2000" b="1" i="1">
                              <a:solidFill>
                                <a:prstClr val="black"/>
                              </a:solidFill>
                              <a:latin typeface="Cambria Math" panose="02040503050406030204" pitchFamily="18" charset="0"/>
                              <a:ea typeface="+mn-lt"/>
                              <a:cs typeface="Calibri" panose="020F0502020204030204"/>
                            </a:rPr>
                          </m:ctrlPr>
                        </m:fPr>
                        <m:num>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𝑪𝒐𝒖𝒏𝒕𝒆𝒅</m:t>
                          </m:r>
                        </m:num>
                        <m:den>
                          <m:r>
                            <a:rPr lang="en-US" sz="2000" b="1" i="1" smtClean="0">
                              <a:solidFill>
                                <a:prstClr val="black"/>
                              </a:solidFill>
                              <a:latin typeface="Cambria Math" panose="02040503050406030204" pitchFamily="18" charset="0"/>
                              <a:ea typeface="+mn-lt"/>
                              <a:cs typeface="Calibri" panose="020F0502020204030204"/>
                            </a:rPr>
                            <m:t>𝑨𝒓𝒆𝒂</m:t>
                          </m:r>
                          <m:r>
                            <a:rPr lang="en-US" sz="2000" b="1" i="1" smtClean="0">
                              <a:solidFill>
                                <a:prstClr val="black"/>
                              </a:solidFill>
                              <a:latin typeface="Cambria Math" panose="02040503050406030204" pitchFamily="18" charset="0"/>
                              <a:ea typeface="+mn-lt"/>
                              <a:cs typeface="Calibri" panose="020F0502020204030204"/>
                            </a:rPr>
                            <m:t> </m:t>
                          </m:r>
                          <m:r>
                            <a:rPr lang="en-US" sz="2000" b="1" i="1" smtClean="0">
                              <a:solidFill>
                                <a:prstClr val="black"/>
                              </a:solidFill>
                              <a:latin typeface="Cambria Math" panose="02040503050406030204" pitchFamily="18" charset="0"/>
                              <a:ea typeface="+mn-lt"/>
                              <a:cs typeface="Calibri" panose="020F0502020204030204"/>
                            </a:rPr>
                            <m:t>𝑺𝒖𝒓𝒗𝒆𝒚𝒆𝒅</m:t>
                          </m:r>
                        </m:den>
                      </m:f>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83" name="TextBox 82">
                <a:extLst>
                  <a:ext uri="{FF2B5EF4-FFF2-40B4-BE49-F238E27FC236}">
                    <a16:creationId xmlns:a16="http://schemas.microsoft.com/office/drawing/2014/main" id="{F71250A0-DD07-A8E2-7613-AF1D508006D7}"/>
                  </a:ext>
                </a:extLst>
              </p:cNvPr>
              <p:cNvSpPr txBox="1">
                <a:spLocks noRot="1" noChangeAspect="1" noMove="1" noResize="1" noEditPoints="1" noAdjustHandles="1" noChangeArrowheads="1" noChangeShapeType="1" noTextEdit="1"/>
              </p:cNvSpPr>
              <p:nvPr/>
            </p:nvSpPr>
            <p:spPr>
              <a:xfrm>
                <a:off x="507487" y="1493289"/>
                <a:ext cx="3478361" cy="706540"/>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E914903-9155-8DAB-31EB-8ED0A04E44D1}"/>
              </a:ext>
            </a:extLst>
          </p:cNvPr>
          <p:cNvSpPr/>
          <p:nvPr/>
        </p:nvSpPr>
        <p:spPr>
          <a:xfrm>
            <a:off x="4935400" y="1375338"/>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C13602-CF8C-1DB4-5F6C-F184BC849234}"/>
              </a:ext>
            </a:extLst>
          </p:cNvPr>
          <p:cNvSpPr/>
          <p:nvPr/>
        </p:nvSpPr>
        <p:spPr>
          <a:xfrm>
            <a:off x="7767398" y="1372063"/>
            <a:ext cx="943758" cy="4339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35E01-74E7-D8B3-F283-554843C812BB}"/>
              </a:ext>
            </a:extLst>
          </p:cNvPr>
          <p:cNvSpPr/>
          <p:nvPr/>
        </p:nvSpPr>
        <p:spPr>
          <a:xfrm>
            <a:off x="3993297" y="1374184"/>
            <a:ext cx="939652"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A6334F-050D-7B73-A3D9-F3E00F5BFAD0}"/>
              </a:ext>
            </a:extLst>
          </p:cNvPr>
          <p:cNvSpPr/>
          <p:nvPr/>
        </p:nvSpPr>
        <p:spPr>
          <a:xfrm>
            <a:off x="5882980" y="1372374"/>
            <a:ext cx="188441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172BF9-ED9F-3AEA-E859-B219C48C96C3}"/>
              </a:ext>
            </a:extLst>
          </p:cNvPr>
          <p:cNvSpPr/>
          <p:nvPr/>
        </p:nvSpPr>
        <p:spPr>
          <a:xfrm>
            <a:off x="8711725" y="1377950"/>
            <a:ext cx="2809088" cy="4339662"/>
          </a:xfrm>
          <a:prstGeom prst="rect">
            <a:avLst/>
          </a:prstGeom>
          <a:solidFill>
            <a:srgbClr val="E8E8E8">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AA9B86F-BD6A-6EED-C44E-135B2012B597}"/>
              </a:ext>
            </a:extLst>
          </p:cNvPr>
          <p:cNvCxnSpPr>
            <a:cxnSpLocks/>
            <a:stCxn id="9" idx="0"/>
            <a:endCxn id="9" idx="2"/>
          </p:cNvCxnSpPr>
          <p:nvPr/>
        </p:nvCxnSpPr>
        <p:spPr>
          <a:xfrm>
            <a:off x="5407279" y="1375338"/>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B259FC7F-E461-4BBE-0FD4-E48F265350D5}"/>
              </a:ext>
            </a:extLst>
          </p:cNvPr>
          <p:cNvCxnSpPr>
            <a:cxnSpLocks/>
            <a:stCxn id="12" idx="0"/>
            <a:endCxn id="12" idx="2"/>
          </p:cNvCxnSpPr>
          <p:nvPr/>
        </p:nvCxnSpPr>
        <p:spPr>
          <a:xfrm>
            <a:off x="8239277" y="1372063"/>
            <a:ext cx="0" cy="43396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5118B4-4601-A324-F51A-B5F824B4EA1D}"/>
                  </a:ext>
                </a:extLst>
              </p:cNvPr>
              <p:cNvSpPr txBox="1"/>
              <p:nvPr/>
            </p:nvSpPr>
            <p:spPr>
              <a:xfrm>
                <a:off x="507487" y="2373842"/>
                <a:ext cx="3478361" cy="3853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lvl="0" algn="ctr" defTabSz="685800">
                  <a:defRPr/>
                </a:pPr>
                <a14:m>
                  <m:oMathPara xmlns:m="http://schemas.openxmlformats.org/officeDocument/2006/math">
                    <m:oMathParaPr>
                      <m:jc m:val="left"/>
                    </m:oMathParaPr>
                    <m:oMath xmlns:m="http://schemas.openxmlformats.org/officeDocument/2006/math">
                      <m:acc>
                        <m:accPr>
                          <m:chr m:val="̂"/>
                          <m:ctrlPr>
                            <a:rPr lang="en-US" sz="2000" b="1" i="1">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r>
                        <a:rPr lang="en-US" sz="2000" b="1" i="1">
                          <a:solidFill>
                            <a:prstClr val="black"/>
                          </a:solidFill>
                          <a:latin typeface="Cambria Math" panose="02040503050406030204" pitchFamily="18" charset="0"/>
                          <a:ea typeface="+mn-lt"/>
                          <a:cs typeface="Calibri" panose="020F0502020204030204"/>
                        </a:rPr>
                        <m:t>=</m:t>
                      </m:r>
                      <m:r>
                        <a:rPr lang="en-US" sz="2000" b="1" i="1">
                          <a:solidFill>
                            <a:prstClr val="black"/>
                          </a:solidFill>
                          <a:latin typeface="Cambria Math" panose="02040503050406030204" pitchFamily="18" charset="0"/>
                          <a:ea typeface="+mn-lt"/>
                          <a:cs typeface="Calibri" panose="020F0502020204030204"/>
                        </a:rPr>
                        <m:t>𝑫𝒆𝒏𝒔𝒊𝒕𝒚</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𝒙</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𝑻𝒐𝒕𝒂𝒍</m:t>
                      </m:r>
                      <m:r>
                        <a:rPr lang="en-US" sz="2000" b="1" i="1">
                          <a:solidFill>
                            <a:prstClr val="black"/>
                          </a:solidFill>
                          <a:latin typeface="Cambria Math" panose="02040503050406030204" pitchFamily="18" charset="0"/>
                          <a:ea typeface="+mn-lt"/>
                          <a:cs typeface="Calibri" panose="020F0502020204030204"/>
                        </a:rPr>
                        <m:t> </m:t>
                      </m:r>
                      <m:r>
                        <a:rPr lang="en-US" sz="2000" b="1" i="1">
                          <a:solidFill>
                            <a:prstClr val="black"/>
                          </a:solidFill>
                          <a:latin typeface="Cambria Math" panose="02040503050406030204" pitchFamily="18" charset="0"/>
                          <a:ea typeface="+mn-lt"/>
                          <a:cs typeface="Calibri" panose="020F0502020204030204"/>
                        </a:rPr>
                        <m:t>𝑨𝒓𝒆𝒂</m:t>
                      </m:r>
                    </m:oMath>
                  </m:oMathPara>
                </a14:m>
                <a:endParaRPr kumimoji="0" lang="en-US" sz="2000" b="0" u="none" strike="noStrike" kern="1200" cap="none" spc="0" normalizeH="0" baseline="0" noProof="0" dirty="0">
                  <a:ln>
                    <a:noFill/>
                  </a:ln>
                  <a:solidFill>
                    <a:prstClr val="black"/>
                  </a:solidFill>
                  <a:effectLst/>
                  <a:uLnTx/>
                  <a:uFillTx/>
                  <a:latin typeface="Century Gothic"/>
                </a:endParaRPr>
              </a:p>
            </p:txBody>
          </p:sp>
        </mc:Choice>
        <mc:Fallback xmlns="">
          <p:sp>
            <p:nvSpPr>
              <p:cNvPr id="4" name="TextBox 3">
                <a:extLst>
                  <a:ext uri="{FF2B5EF4-FFF2-40B4-BE49-F238E27FC236}">
                    <a16:creationId xmlns:a16="http://schemas.microsoft.com/office/drawing/2014/main" id="{FA5118B4-4601-A324-F51A-B5F824B4EA1D}"/>
                  </a:ext>
                </a:extLst>
              </p:cNvPr>
              <p:cNvSpPr txBox="1">
                <a:spLocks noRot="1" noChangeAspect="1" noMove="1" noResize="1" noEditPoints="1" noAdjustHandles="1" noChangeArrowheads="1" noChangeShapeType="1" noTextEdit="1"/>
              </p:cNvSpPr>
              <p:nvPr/>
            </p:nvSpPr>
            <p:spPr>
              <a:xfrm>
                <a:off x="507487" y="2373842"/>
                <a:ext cx="3478361" cy="385362"/>
              </a:xfrm>
              <a:prstGeom prst="rect">
                <a:avLst/>
              </a:prstGeom>
              <a:blipFill>
                <a:blip r:embed="rId6"/>
                <a:stretch>
                  <a:fillRect l="-525" t="-9375" b="-2031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180CD8-1D1B-E5B8-FCD0-D8B203B1490F}"/>
              </a:ext>
            </a:extLst>
          </p:cNvPr>
          <p:cNvSpPr txBox="1"/>
          <p:nvPr/>
        </p:nvSpPr>
        <p:spPr>
          <a:xfrm>
            <a:off x="329229" y="2969685"/>
            <a:ext cx="3731333"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Q2: If you surveyed 20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and your total area is 80 km</a:t>
            </a:r>
            <a:r>
              <a:rPr lang="en-US" sz="2000" b="1" baseline="30000" dirty="0">
                <a:solidFill>
                  <a:prstClr val="black"/>
                </a:solidFill>
                <a:latin typeface="Century Gothic"/>
                <a:ea typeface="+mn-lt"/>
                <a:cs typeface="Calibri" panose="020F0502020204030204"/>
              </a:rPr>
              <a:t>2</a:t>
            </a:r>
            <a:r>
              <a:rPr lang="en-US" sz="2000" b="1" dirty="0">
                <a:solidFill>
                  <a:prstClr val="black"/>
                </a:solidFill>
                <a:latin typeface="Century Gothic"/>
                <a:ea typeface="+mn-lt"/>
                <a:cs typeface="Calibri" panose="020F0502020204030204"/>
              </a:rPr>
              <a:t>, what is the density in your sampled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FC9F9E-1715-4943-56B3-35BE8EDBD402}"/>
                  </a:ext>
                </a:extLst>
              </p:cNvPr>
              <p:cNvSpPr txBox="1"/>
              <p:nvPr/>
            </p:nvSpPr>
            <p:spPr>
              <a:xfrm>
                <a:off x="326080" y="4405195"/>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Q3: What is your estimated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 for the full area?</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6" name="TextBox 5">
                <a:extLst>
                  <a:ext uri="{FF2B5EF4-FFF2-40B4-BE49-F238E27FC236}">
                    <a16:creationId xmlns:a16="http://schemas.microsoft.com/office/drawing/2014/main" id="{A2FC9F9E-1715-4943-56B3-35BE8EDBD402}"/>
                  </a:ext>
                </a:extLst>
              </p:cNvPr>
              <p:cNvSpPr txBox="1">
                <a:spLocks noRot="1" noChangeAspect="1" noMove="1" noResize="1" noEditPoints="1" noAdjustHandles="1" noChangeArrowheads="1" noChangeShapeType="1" noTextEdit="1"/>
              </p:cNvSpPr>
              <p:nvPr/>
            </p:nvSpPr>
            <p:spPr>
              <a:xfrm>
                <a:off x="326080" y="4405195"/>
                <a:ext cx="3584567" cy="693138"/>
              </a:xfrm>
              <a:prstGeom prst="rect">
                <a:avLst/>
              </a:prstGeom>
              <a:blipFill>
                <a:blip r:embed="rId7"/>
                <a:stretch>
                  <a:fillRect l="-2377" t="-7080" b="-16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1C7DD1-31B0-C8C7-A2AD-2E21FC84B6D7}"/>
                  </a:ext>
                </a:extLst>
              </p:cNvPr>
              <p:cNvSpPr txBox="1"/>
              <p:nvPr/>
            </p:nvSpPr>
            <p:spPr>
              <a:xfrm>
                <a:off x="322854" y="5225152"/>
                <a:ext cx="3584567" cy="69313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entury Gothic"/>
                    <a:ea typeface="+mn-lt"/>
                    <a:cs typeface="Calibri" panose="020F0502020204030204"/>
                  </a:rPr>
                  <a:t>Q4: What assumptions are we making to find </a:t>
                </a:r>
                <a14:m>
                  <m:oMath xmlns:m="http://schemas.openxmlformats.org/officeDocument/2006/math">
                    <m:acc>
                      <m:accPr>
                        <m:chr m:val="̂"/>
                        <m:ctrlPr>
                          <a:rPr lang="en-US" sz="2000" b="1" i="1" smtClean="0">
                            <a:solidFill>
                              <a:prstClr val="black"/>
                            </a:solidFill>
                            <a:latin typeface="Cambria Math" panose="02040503050406030204" pitchFamily="18" charset="0"/>
                            <a:ea typeface="+mn-lt"/>
                            <a:cs typeface="Calibri" panose="020F0502020204030204"/>
                          </a:rPr>
                        </m:ctrlPr>
                      </m:accPr>
                      <m:e>
                        <m:r>
                          <a:rPr lang="en-US" sz="2000" b="1" i="1">
                            <a:solidFill>
                              <a:prstClr val="black"/>
                            </a:solidFill>
                            <a:latin typeface="Cambria Math" panose="02040503050406030204" pitchFamily="18" charset="0"/>
                            <a:ea typeface="+mn-lt"/>
                            <a:cs typeface="Calibri" panose="020F0502020204030204"/>
                          </a:rPr>
                          <m:t>𝑵</m:t>
                        </m:r>
                      </m:e>
                    </m:acc>
                  </m:oMath>
                </a14:m>
                <a:r>
                  <a:rPr lang="en-US" sz="2000" b="1" dirty="0">
                    <a:solidFill>
                      <a:prstClr val="black"/>
                    </a:solidFill>
                    <a:latin typeface="Century Gothic"/>
                    <a:ea typeface="+mn-lt"/>
                    <a:cs typeface="Calibri" panose="020F0502020204030204"/>
                  </a:rPr>
                  <a:t>?</a:t>
                </a:r>
                <a:endParaRPr kumimoji="0" lang="en-US" sz="2000" b="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 name="TextBox 6">
                <a:extLst>
                  <a:ext uri="{FF2B5EF4-FFF2-40B4-BE49-F238E27FC236}">
                    <a16:creationId xmlns:a16="http://schemas.microsoft.com/office/drawing/2014/main" id="{651C7DD1-31B0-C8C7-A2AD-2E21FC84B6D7}"/>
                  </a:ext>
                </a:extLst>
              </p:cNvPr>
              <p:cNvSpPr txBox="1">
                <a:spLocks noRot="1" noChangeAspect="1" noMove="1" noResize="1" noEditPoints="1" noAdjustHandles="1" noChangeArrowheads="1" noChangeShapeType="1" noTextEdit="1"/>
              </p:cNvSpPr>
              <p:nvPr/>
            </p:nvSpPr>
            <p:spPr>
              <a:xfrm>
                <a:off x="322854" y="5225152"/>
                <a:ext cx="3584567" cy="693138"/>
              </a:xfrm>
              <a:prstGeom prst="rect">
                <a:avLst/>
              </a:prstGeom>
              <a:blipFill>
                <a:blip r:embed="rId8"/>
                <a:stretch>
                  <a:fillRect l="-2381" t="-6140" b="-15789"/>
                </a:stretch>
              </a:blipFill>
            </p:spPr>
            <p:txBody>
              <a:bodyPr/>
              <a:lstStyle/>
              <a:p>
                <a:r>
                  <a:rPr lang="en-US">
                    <a:noFill/>
                  </a:rPr>
                  <a:t> </a:t>
                </a:r>
              </a:p>
            </p:txBody>
          </p:sp>
        </mc:Fallback>
      </mc:AlternateContent>
    </p:spTree>
    <p:extLst>
      <p:ext uri="{BB962C8B-B14F-4D97-AF65-F5344CB8AC3E}">
        <p14:creationId xmlns:p14="http://schemas.microsoft.com/office/powerpoint/2010/main" val="3575753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2261</TotalTime>
  <Words>1565</Words>
  <Application>Microsoft Office PowerPoint</Application>
  <PresentationFormat>Widescreen</PresentationFormat>
  <Paragraphs>227</Paragraphs>
  <Slides>33</Slides>
  <Notes>16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Aptos</vt:lpstr>
      <vt:lpstr>Aptos Display</vt:lpstr>
      <vt:lpstr>Arial</vt:lpstr>
      <vt:lpstr>Calibri</vt:lpstr>
      <vt:lpstr>Calibri Light</vt:lpstr>
      <vt:lpstr>Cambria Math</vt:lpstr>
      <vt:lpstr>Century Gothic</vt:lpstr>
      <vt:lpstr>Wingdings 3</vt:lpstr>
      <vt:lpstr>Office Theme</vt:lpstr>
      <vt:lpstr>Custom Design</vt:lpstr>
      <vt:lpstr>21_Custom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Design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Stabach, Jared</dc:creator>
  <cp:lastModifiedBy>Grant PC</cp:lastModifiedBy>
  <cp:revision>40</cp:revision>
  <dcterms:created xsi:type="dcterms:W3CDTF">2024-06-23T19:14:47Z</dcterms:created>
  <dcterms:modified xsi:type="dcterms:W3CDTF">2024-09-20T04:59:52Z</dcterms:modified>
</cp:coreProperties>
</file>